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5" r:id="rId1"/>
  </p:sldMasterIdLst>
  <p:notesMasterIdLst>
    <p:notesMasterId r:id="rId20"/>
  </p:notesMasterIdLst>
  <p:sldIdLst>
    <p:sldId id="256" r:id="rId2"/>
    <p:sldId id="321" r:id="rId3"/>
    <p:sldId id="257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59" r:id="rId12"/>
    <p:sldId id="260" r:id="rId13"/>
    <p:sldId id="268" r:id="rId14"/>
    <p:sldId id="269" r:id="rId15"/>
    <p:sldId id="270" r:id="rId16"/>
    <p:sldId id="271" r:id="rId17"/>
    <p:sldId id="272" r:id="rId18"/>
    <p:sldId id="258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A792"/>
    <a:srgbClr val="8DD848"/>
    <a:srgbClr val="FB2805"/>
    <a:srgbClr val="DAA600"/>
    <a:srgbClr val="F2593A"/>
    <a:srgbClr val="4173E3"/>
    <a:srgbClr val="A27B00"/>
    <a:srgbClr val="74B230"/>
    <a:srgbClr val="EA5E1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94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DE8E21-C9F6-43C5-B719-B09BB4B48ABF}" type="datetimeFigureOut">
              <a:rPr lang="en-US" smtClean="0"/>
              <a:t>10/18/2022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CF3D85-6345-44D1-950B-886AD014D7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1513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A1826-1B3E-4E2E-8D6C-93BCEAA3D6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07200" y="1096965"/>
            <a:ext cx="7977600" cy="2085696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B5F0CE-1714-4650-9690-5676C06349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16000" y="3945771"/>
            <a:ext cx="5760000" cy="1832730"/>
          </a:xfr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buNone/>
              <a:defRPr sz="2400" i="0" spc="50" baseline="0">
                <a:solidFill>
                  <a:srgbClr val="FFFFFF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D0CA85-BF38-4762-934C-D00F2047C2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AD1BF-C5EC-46B2-8DA6-9610250A1DEF}" type="datetime1">
              <a:rPr lang="en-US" smtClean="0"/>
              <a:t>10/18/2022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9CA3C9-6579-49D9-A5FD-20231FB4B3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9B94FE-6287-4D49-B0E5-FE9A9BA75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E0C0B2A-3FD1-4235-A16E-0ED1E028A93E}"/>
              </a:ext>
            </a:extLst>
          </p:cNvPr>
          <p:cNvCxnSpPr>
            <a:cxnSpLocks/>
          </p:cNvCxnSpPr>
          <p:nvPr/>
        </p:nvCxnSpPr>
        <p:spPr>
          <a:xfrm>
            <a:off x="5826000" y="3525773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83014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2FB6D0-92CA-4910-AE77-E238F4C89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913172-A138-4DD4-A5B1-58BA625078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3897B9-E4AD-469B-A60D-9A1A4BD198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2B07F-7AC3-47F8-A310-BDB669891201}" type="datetime1">
              <a:rPr lang="en-US" smtClean="0"/>
              <a:t>10/18/2022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C5E1B0-48D6-4F99-9955-39958BA969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9F49DA-55D4-4E36-AEB9-A0E99E31A8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8912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4FEBC7C-C5C1-4A79-A195-B35701C289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D34A74-3328-469B-ABCA-96F2FE3687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AE19AB-5637-455E-89C3-B41702C202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D09448-EB43-47F4-96AC-A281C5CF9526}" type="datetime1">
              <a:rPr lang="en-US" smtClean="0"/>
              <a:t>10/18/2022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64F2A3-EBEE-4F42-BAC2-A482F00E67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FE1C27-1A43-4B0B-88D0-0C5FE1DBE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9173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32E59-6597-437B-B2F8-E2DD1F86A8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517" y="-299071"/>
            <a:ext cx="10545418" cy="1112836"/>
          </a:xfrm>
        </p:spPr>
        <p:txBody>
          <a:bodyPr>
            <a:normAutofit/>
          </a:bodyPr>
          <a:lstStyle>
            <a:lvl1pPr>
              <a:defRPr sz="4800">
                <a:solidFill>
                  <a:srgbClr val="FFC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E3BC1D-912E-4012-84AC-A509C9EF4F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7579" y="813765"/>
            <a:ext cx="10545418" cy="5295218"/>
          </a:xfrm>
        </p:spPr>
        <p:txBody>
          <a:bodyPr/>
          <a:lstStyle>
            <a:lvl1pPr>
              <a:buClr>
                <a:schemeClr val="bg1"/>
              </a:buClr>
              <a:defRPr sz="2800">
                <a:solidFill>
                  <a:srgbClr val="74B230"/>
                </a:solidFill>
              </a:defRPr>
            </a:lvl1pPr>
            <a:lvl2pPr marL="702900" indent="-342900">
              <a:buClr>
                <a:schemeClr val="bg1"/>
              </a:buClr>
              <a:buFont typeface="Wingdings" panose="05000000000000000000" pitchFamily="2" charset="2"/>
              <a:buChar char="§"/>
              <a:defRPr sz="2400" i="0">
                <a:solidFill>
                  <a:schemeClr val="bg1">
                    <a:lumMod val="75000"/>
                  </a:schemeClr>
                </a:solidFill>
              </a:defRPr>
            </a:lvl2pPr>
            <a:lvl3pPr marL="1080000" indent="-360000">
              <a:buClr>
                <a:schemeClr val="bg1"/>
              </a:buClr>
              <a:buFont typeface="Arial" panose="020B0604020202020204" pitchFamily="34" charset="0"/>
              <a:buChar char="•"/>
              <a:defRPr>
                <a:solidFill>
                  <a:schemeClr val="bg1">
                    <a:lumMod val="75000"/>
                  </a:schemeClr>
                </a:solidFill>
              </a:defRPr>
            </a:lvl3pPr>
            <a:lvl4pPr>
              <a:buClr>
                <a:schemeClr val="bg1"/>
              </a:buClr>
              <a:defRPr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77110C-4AA3-4101-B3BD-140B90AF9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660155-5F6E-4FB6-9A97-4CB1F57E47FB}" type="datetime1">
              <a:rPr lang="en-US" smtClean="0"/>
              <a:t>10/18/2022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50F189-4D8E-4DE6-8295-CF92FA8BFD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5F33EC-1ACF-4D46-AEA5-A20802210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kern="1200" spc="5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FF2BD96E-3838-45D2-9031-D3AF67C920A5}" type="slidenum">
              <a:rPr lang="en-US" smtClean="0"/>
              <a:pPr/>
              <a:t>‹#›</a:t>
            </a:fld>
            <a:r>
              <a:rPr lang="en-US" dirty="0"/>
              <a:t> 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258E440-80E3-4674-868F-16E3FD812262}"/>
              </a:ext>
            </a:extLst>
          </p:cNvPr>
          <p:cNvCxnSpPr/>
          <p:nvPr userDrawn="1"/>
        </p:nvCxnSpPr>
        <p:spPr>
          <a:xfrm>
            <a:off x="447264" y="781325"/>
            <a:ext cx="5421745" cy="0"/>
          </a:xfrm>
          <a:prstGeom prst="line">
            <a:avLst/>
          </a:prstGeom>
          <a:ln w="31750" cmpd="dbl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59408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45267-19A7-4A3D-9658-AD3F78DD3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000" y="2305800"/>
            <a:ext cx="4636800" cy="2246400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F17554-5672-499F-BEB9-AB069E6D15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65250" y="2305800"/>
            <a:ext cx="4636800" cy="2246400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25000"/>
              </a:lnSpc>
              <a:buNone/>
              <a:defRPr sz="2400" i="1">
                <a:solidFill>
                  <a:schemeClr val="tx1">
                    <a:alpha val="6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CBA3C6-C279-46AA-B4EE-5F861D83D2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B92F48-769F-4A4C-BDAB-EA9AC8CC4ECF}" type="datetime1">
              <a:rPr lang="en-US" smtClean="0"/>
              <a:t>10/18/2022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4C125B-DDB9-4F4E-B9E9-A747E648F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3D465E-E86B-42A8-B18A-9046E40D6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681007E-0E57-40DB-9A98-D04E0A05937B}"/>
              </a:ext>
            </a:extLst>
          </p:cNvPr>
          <p:cNvSpPr/>
          <p:nvPr/>
        </p:nvSpPr>
        <p:spPr>
          <a:xfrm>
            <a:off x="1437136" y="649304"/>
            <a:ext cx="340415" cy="340415"/>
          </a:xfrm>
          <a:prstGeom prst="ellipse">
            <a:avLst/>
          </a:prstGeom>
          <a:gradFill flip="none" rotWithShape="1">
            <a:gsLst>
              <a:gs pos="0">
                <a:srgbClr val="FFFFFF">
                  <a:alpha val="80000"/>
                </a:srgbClr>
              </a:gs>
              <a:gs pos="100000">
                <a:srgbClr val="FFFFFF">
                  <a:alpha val="10000"/>
                </a:srgbClr>
              </a:gs>
            </a:gsLst>
            <a:lin ang="2700000" scaled="0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C2D7ED2-BAE3-470E-9EFF-F2A49EDD9767}"/>
              </a:ext>
            </a:extLst>
          </p:cNvPr>
          <p:cNvGrpSpPr/>
          <p:nvPr/>
        </p:nvGrpSpPr>
        <p:grpSpPr>
          <a:xfrm rot="10800000">
            <a:off x="1079500" y="952167"/>
            <a:ext cx="641184" cy="1069728"/>
            <a:chOff x="6484111" y="2967038"/>
            <a:chExt cx="641184" cy="1069728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5B14D1A-9E1B-41C3-96AA-A5C40C4F9B3A}"/>
                </a:ext>
              </a:extLst>
            </p:cNvPr>
            <p:cNvGrpSpPr/>
            <p:nvPr/>
          </p:nvGrpSpPr>
          <p:grpSpPr>
            <a:xfrm>
              <a:off x="6808136" y="2967038"/>
              <a:ext cx="317159" cy="932400"/>
              <a:chOff x="6808136" y="2967038"/>
              <a:chExt cx="317159" cy="932400"/>
            </a:xfrm>
          </p:grpSpPr>
          <p:sp>
            <p:nvSpPr>
              <p:cNvPr id="14" name="Freeform 68">
                <a:extLst>
                  <a:ext uri="{FF2B5EF4-FFF2-40B4-BE49-F238E27FC236}">
                    <a16:creationId xmlns:a16="http://schemas.microsoft.com/office/drawing/2014/main" id="{00EC83EC-04A6-4533-80A5-B1817F1FB3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08136" y="2967038"/>
                <a:ext cx="159772" cy="710627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" name="Freeform 69">
                <a:extLst>
                  <a:ext uri="{FF2B5EF4-FFF2-40B4-BE49-F238E27FC236}">
                    <a16:creationId xmlns:a16="http://schemas.microsoft.com/office/drawing/2014/main" id="{BF61FF24-9074-4265-ACF4-1AEC3621B7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67908" y="2967038"/>
                <a:ext cx="157387" cy="710627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" name="Line 70">
                <a:extLst>
                  <a:ext uri="{FF2B5EF4-FFF2-40B4-BE49-F238E27FC236}">
                    <a16:creationId xmlns:a16="http://schemas.microsoft.com/office/drawing/2014/main" id="{8D31D9FF-672B-4C5E-B4B2-DD86A124413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967908" y="2967038"/>
                <a:ext cx="0" cy="932400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8991EBFD-EBD5-48CE-9178-AF5B6F50D416}"/>
                </a:ext>
              </a:extLst>
            </p:cNvPr>
            <p:cNvGrpSpPr/>
            <p:nvPr/>
          </p:nvGrpSpPr>
          <p:grpSpPr>
            <a:xfrm rot="18900000" flipH="1">
              <a:off x="6484111" y="3104366"/>
              <a:ext cx="317159" cy="932400"/>
              <a:chOff x="6808136" y="2967038"/>
              <a:chExt cx="317159" cy="932400"/>
            </a:xfrm>
          </p:grpSpPr>
          <p:sp>
            <p:nvSpPr>
              <p:cNvPr id="11" name="Freeform 68">
                <a:extLst>
                  <a:ext uri="{FF2B5EF4-FFF2-40B4-BE49-F238E27FC236}">
                    <a16:creationId xmlns:a16="http://schemas.microsoft.com/office/drawing/2014/main" id="{1B45F046-3129-4A30-9402-44BA590CD1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08136" y="2967038"/>
                <a:ext cx="159772" cy="710627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" name="Freeform 69">
                <a:extLst>
                  <a:ext uri="{FF2B5EF4-FFF2-40B4-BE49-F238E27FC236}">
                    <a16:creationId xmlns:a16="http://schemas.microsoft.com/office/drawing/2014/main" id="{24589F32-BB2E-46B1-BAB5-75EA779C7A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67908" y="2967038"/>
                <a:ext cx="157387" cy="710627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" name="Line 70">
                <a:extLst>
                  <a:ext uri="{FF2B5EF4-FFF2-40B4-BE49-F238E27FC236}">
                    <a16:creationId xmlns:a16="http://schemas.microsoft.com/office/drawing/2014/main" id="{0BD46CA5-AE89-4413-AB8D-347179D8813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967908" y="2967038"/>
                <a:ext cx="0" cy="932400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043A360-3214-4DB8-BD85-C6AE48D02D3A}"/>
              </a:ext>
            </a:extLst>
          </p:cNvPr>
          <p:cNvCxnSpPr>
            <a:cxnSpLocks/>
          </p:cNvCxnSpPr>
          <p:nvPr/>
        </p:nvCxnSpPr>
        <p:spPr>
          <a:xfrm rot="16200000" flipH="1">
            <a:off x="5826000" y="3429001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4256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4AEE3-6C7B-402E-B26D-1D079D78D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101641-6BDA-433D-9393-1DDACE0670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89400" y="1685925"/>
            <a:ext cx="4928400" cy="4092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8F8D2A-A489-488D-B1E1-23F36D3E95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74202" y="1685925"/>
            <a:ext cx="4928400" cy="4092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A242E8-AEEF-4BBD-94E9-86F89D6952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B401D-A593-4F1F-8CCE-37A7E7485084}" type="datetime1">
              <a:rPr lang="en-US" smtClean="0"/>
              <a:t>10/18/2022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58D2CA-06C9-412D-A5D6-F97DDBBB0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1A80D9-E04B-47BF-80DA-01E68346A5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0412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42251-8A4B-463E-982B-C657C3810F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00" y="395289"/>
            <a:ext cx="10213200" cy="111283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74D5E-AC0B-46BF-8840-61CC89C3B6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9399" y="1736732"/>
            <a:ext cx="4928400" cy="661912"/>
          </a:xfrm>
        </p:spPr>
        <p:txBody>
          <a:bodyPr anchor="b">
            <a:normAutofit/>
          </a:bodyPr>
          <a:lstStyle>
            <a:lvl1pPr marL="0" indent="0">
              <a:buNone/>
              <a:defRPr sz="16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1A0738-7A90-4A35-AB98-9656D61872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89400" y="2431256"/>
            <a:ext cx="4928400" cy="33472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ADFE01-1BA7-4288-9355-8B2B508BE5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74200" y="1736732"/>
            <a:ext cx="4928400" cy="662400"/>
          </a:xfrm>
        </p:spPr>
        <p:txBody>
          <a:bodyPr anchor="b">
            <a:normAutofit/>
          </a:bodyPr>
          <a:lstStyle>
            <a:lvl1pPr marL="0" indent="0">
              <a:buNone/>
              <a:defRPr sz="16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D49F77-6C55-47AC-B1AE-5D9906DBD7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74200" y="2431257"/>
            <a:ext cx="4928400" cy="33472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1D8EF53-AF86-47E8-83DC-8C419847A6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FC649-6810-40E1-BA6A-D4897751FB45}" type="datetime1">
              <a:rPr lang="en-US" smtClean="0"/>
              <a:t>10/18/2022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C01D653-ED9A-46D3-A97F-B5FA1DAE6C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C5B9B66-64EA-4022-BD96-ECF2A80CE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9961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3B6B0-54DE-4F2D-84DD-D06CD3B11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FFE053-BB16-4940-B248-2D496BB299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A2EBF-EBCB-4A8E-8549-DD1ABC779420}" type="datetime1">
              <a:rPr lang="en-US" smtClean="0"/>
              <a:t>10/18/2022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FBD80C-6CA1-42DB-B732-4807A27DA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A9DA86-C177-42C6-90F8-37C6844A2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9440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746A27C-9BDA-43B3-96EA-C145EA7F0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76DF4-8EE9-4F3A-91F6-33A813DBE3B0}" type="datetime1">
              <a:rPr lang="en-US" smtClean="0"/>
              <a:t>10/18/2022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1FBD5E-AA17-42F1-8615-49F2664DD4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57A2D5-EBE5-43DD-8CF2-8B90801A0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8610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4451E1-40E1-4ED2-A9E3-6376E774A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001" y="955674"/>
            <a:ext cx="3531600" cy="138499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BAAE5E-AD83-40D4-8BDB-6B25250247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4850" y="882651"/>
            <a:ext cx="5760000" cy="489584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4DF8E2-A28B-4889-AD9E-1D733FEA2E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89401" y="2584759"/>
            <a:ext cx="3531600" cy="3193741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2EF812-B775-468C-84D9-4394CC19F2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C7C4A-151F-4333-853B-140F55DA9070}" type="datetime1">
              <a:rPr lang="en-US" smtClean="0"/>
              <a:t>10/18/2022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E1DEB3-5237-467C-A5B6-EDA7F366EB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877A6B-440F-4D7B-92DA-1B964D029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C89B2F1-1E32-44DB-B50E-BEA1896CAD8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>
          <a:xfrm>
            <a:off x="4979988" y="540000"/>
            <a:ext cx="0" cy="5778000"/>
          </a:xfrm>
          <a:prstGeom prst="line">
            <a:avLst/>
          </a:prstGeom>
          <a:ln w="12700">
            <a:solidFill>
              <a:srgbClr val="FFFFFF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24956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6B204-119E-45DB-A177-995FF5D9B4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000" y="955456"/>
            <a:ext cx="3531600" cy="1384995"/>
          </a:xfrm>
        </p:spPr>
        <p:txBody>
          <a:bodyPr anchor="b" anchorCtr="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CD3036-53A8-4361-AAAC-D8072EB470F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37200" y="540001"/>
            <a:ext cx="6115050" cy="52385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FCFCD5-820E-47D9-9A60-57680C4C94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90000" y="2584758"/>
            <a:ext cx="3531600" cy="3284229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2446C3-A62E-4690-9098-53D59C4C33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577D0-8A04-423F-AE0B-46A0614026A1}" type="datetime1">
              <a:rPr lang="en-US" smtClean="0"/>
              <a:t>10/18/2022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A6C8B8-EA3D-45E5-950A-B6F1EA0B47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2ACAB7-ADBF-42E5-A214-232BA9EFB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0E80DA6-B971-46B7-B0D3-8581AE0B6AC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>
          <a:xfrm>
            <a:off x="4979988" y="540000"/>
            <a:ext cx="0" cy="5778000"/>
          </a:xfrm>
          <a:prstGeom prst="line">
            <a:avLst/>
          </a:prstGeom>
          <a:ln w="12700">
            <a:solidFill>
              <a:srgbClr val="FFFFFF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29241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84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02DDA7E-8449-42D1-93BD-4E96C1BFC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00" y="395289"/>
            <a:ext cx="10213200" cy="111283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72EB64-DBC0-4012-830E-9166670D17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9400" y="1685925"/>
            <a:ext cx="10213200" cy="40401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49A3E9-8704-4E26-A519-8215B3E943F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0000" y="6357168"/>
            <a:ext cx="1760150" cy="4616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cap="all" spc="200" baseline="0">
                <a:solidFill>
                  <a:schemeClr val="tx1">
                    <a:alpha val="60000"/>
                  </a:schemeClr>
                </a:solidFill>
                <a:latin typeface="+mj-lt"/>
              </a:defRPr>
            </a:lvl1pPr>
          </a:lstStyle>
          <a:p>
            <a:fld id="{B07E6709-5F68-4BB1-89A4-03F0371C1BBD}" type="datetime1">
              <a:rPr lang="en-US" smtClean="0"/>
              <a:t>10/18/2022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590E32-87A0-44C2-A299-D45FAB146E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754312" y="6357600"/>
            <a:ext cx="6683376" cy="460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cap="all" spc="300" baseline="0">
                <a:solidFill>
                  <a:schemeClr val="tx1">
                    <a:alpha val="60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1C1A41-01A7-44E2-965B-ACFD4F2806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82800" y="6357600"/>
            <a:ext cx="1760150" cy="460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200" baseline="0">
                <a:solidFill>
                  <a:schemeClr val="tx1">
                    <a:alpha val="60000"/>
                  </a:schemeClr>
                </a:solidFill>
                <a:latin typeface="+mj-lt"/>
              </a:defRPr>
            </a:lvl1pPr>
          </a:lstStyle>
          <a:p>
            <a:fld id="{FF2BD96E-3838-45D2-9031-D3AF67C920A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36602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74" r:id="rId5"/>
    <p:sldLayoutId id="2147483679" r:id="rId6"/>
    <p:sldLayoutId id="2147483675" r:id="rId7"/>
    <p:sldLayoutId id="2147483676" r:id="rId8"/>
    <p:sldLayoutId id="2147483677" r:id="rId9"/>
    <p:sldLayoutId id="2147483678" r:id="rId10"/>
    <p:sldLayoutId id="2147483680" r:id="rId11"/>
  </p:sldLayoutIdLs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kern="1200" cap="none" spc="0" baseline="0">
          <a:solidFill>
            <a:srgbClr val="FFC000"/>
          </a:solidFill>
          <a:latin typeface="+mj-lt"/>
          <a:ea typeface="+mj-ea"/>
          <a:cs typeface="+mj-cs"/>
        </a:defRPr>
      </a:lvl1pPr>
    </p:titleStyle>
    <p:bodyStyle>
      <a:lvl1pPr marL="360000" indent="-360000" algn="l" defTabSz="914400" rtl="0" eaLnBrk="1" latinLnBrk="0" hangingPunct="1">
        <a:lnSpc>
          <a:spcPct val="150000"/>
        </a:lnSpc>
        <a:spcBef>
          <a:spcPts val="1000"/>
        </a:spcBef>
        <a:buClr>
          <a:schemeClr val="accent3"/>
        </a:buClr>
        <a:buFont typeface="Courier New" panose="02070309020205020404" pitchFamily="49" charset="0"/>
        <a:buChar char="o"/>
        <a:defRPr sz="2000" kern="1200" spc="50">
          <a:solidFill>
            <a:srgbClr val="FFFFFF"/>
          </a:solidFill>
          <a:latin typeface="+mn-lt"/>
          <a:ea typeface="+mn-ea"/>
          <a:cs typeface="+mn-cs"/>
        </a:defRPr>
      </a:lvl1pPr>
      <a:lvl2pPr marL="3600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000" b="0" i="1" kern="1200" spc="50" baseline="0">
          <a:solidFill>
            <a:srgbClr val="FFFFFF"/>
          </a:solidFill>
          <a:latin typeface="+mn-lt"/>
          <a:ea typeface="+mn-ea"/>
          <a:cs typeface="+mn-cs"/>
        </a:defRPr>
      </a:lvl2pPr>
      <a:lvl3pPr marL="1080000" indent="-360000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Font typeface="Wingdings" panose="05000000000000000000" pitchFamily="2" charset="2"/>
        <a:buChar char="§"/>
        <a:defRPr sz="2000" kern="1200" spc="50">
          <a:solidFill>
            <a:srgbClr val="FFFFFF"/>
          </a:solidFill>
          <a:latin typeface="+mn-lt"/>
          <a:ea typeface="+mn-ea"/>
          <a:cs typeface="+mn-cs"/>
        </a:defRPr>
      </a:lvl3pPr>
      <a:lvl4pPr marL="1422900" indent="-342900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Font typeface="Arial" panose="020B0604020202020204" pitchFamily="34" charset="0"/>
        <a:buChar char="•"/>
        <a:defRPr sz="2000" b="0" i="1" kern="1200" spc="50" baseline="0">
          <a:solidFill>
            <a:srgbClr val="FFFFFF"/>
          </a:solidFill>
          <a:latin typeface="+mn-lt"/>
          <a:ea typeface="+mn-ea"/>
          <a:cs typeface="+mn-cs"/>
        </a:defRPr>
      </a:lvl4pPr>
      <a:lvl5pPr marL="1800000" indent="-360000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Font typeface="Wingdings" panose="05000000000000000000" pitchFamily="2" charset="2"/>
        <a:buChar char=""/>
        <a:defRPr sz="2000" kern="1200" spc="50">
          <a:solidFill>
            <a:srgbClr val="FFFFFF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1gBwexpG0IY?start=484&amp;feature=oembed" TargetMode="External"/><Relationship Id="rId5" Type="http://schemas.openxmlformats.org/officeDocument/2006/relationships/image" Target="../media/image12.jpe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9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12" Type="http://schemas.openxmlformats.org/officeDocument/2006/relationships/image" Target="../media/image48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5" Type="http://schemas.openxmlformats.org/officeDocument/2006/relationships/image" Target="../media/image41.png"/><Relationship Id="rId15" Type="http://schemas.openxmlformats.org/officeDocument/2006/relationships/image" Target="../media/image51.pn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Relationship Id="rId14" Type="http://schemas.openxmlformats.org/officeDocument/2006/relationships/image" Target="../media/image5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2EC32AE-E4F8-4BC6-BEF2-B48BDD157D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2BF67C-A4C0-4494-B40A-9D9560FDAC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82212" y="797660"/>
            <a:ext cx="5299587" cy="21384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Satisfiability Problems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211C822-2379-4749-95C7-3CDA93294E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32006" y="3690871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C1F395B-7BFA-4E65-B542-88C73A8860E7}"/>
              </a:ext>
            </a:extLst>
          </p:cNvPr>
          <p:cNvSpPr txBox="1"/>
          <p:nvPr/>
        </p:nvSpPr>
        <p:spPr>
          <a:xfrm>
            <a:off x="8478006" y="6060340"/>
            <a:ext cx="298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Plaban Kumar Bhowmick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631BF166-C4B8-459E-8347-D3B4638270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1</a:t>
            </a:fld>
            <a:endParaRPr lang="en-US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F5F13BBC-679D-4D6D-B24C-CF2466EEFF6B}"/>
              </a:ext>
            </a:extLst>
          </p:cNvPr>
          <p:cNvSpPr txBox="1">
            <a:spLocks/>
          </p:cNvSpPr>
          <p:nvPr/>
        </p:nvSpPr>
        <p:spPr>
          <a:xfrm>
            <a:off x="8208006" y="4339557"/>
            <a:ext cx="2988000" cy="80271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>
                <a:solidFill>
                  <a:schemeClr val="bg1"/>
                </a:solidFill>
              </a:rPr>
              <a:t>AIFA (AI61005) 2022 Autumn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05D29894-4411-4221-AE7A-948FE2F6D1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1"/>
            <a:ext cx="6089720" cy="6856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9367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9646C1-6DFD-4F43-AE56-D3B9D919B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Hardness of SAT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1C713D-E471-4AD8-BF0B-6FB35DBB06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SAT is NP-Complete</a:t>
            </a:r>
          </a:p>
          <a:p>
            <a:r>
              <a:rPr lang="en-US" dirty="0"/>
              <a:t>No polynomial time algorithm for SAT yet</a:t>
            </a:r>
          </a:p>
          <a:p>
            <a:r>
              <a:rPr lang="en-US" dirty="0"/>
              <a:t>Known complete algorithms have exponential runtime in worst case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64314B-2F53-4CC7-A453-8CDC64984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pPr/>
              <a:t>10</a:t>
            </a:fld>
            <a:r>
              <a:rPr lang="en-US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77110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C3682228-FAE6-4BFA-9275-BE4DA3287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 of SAT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B23DDC3-1168-404C-9150-7303E7C399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978" y="862762"/>
            <a:ext cx="10545418" cy="5132475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Hardware Model Checking</a:t>
            </a:r>
          </a:p>
          <a:p>
            <a:pPr lvl="1"/>
            <a:r>
              <a:rPr lang="en-US" dirty="0"/>
              <a:t>Does a circuit exhibit intended behavior?</a:t>
            </a:r>
          </a:p>
          <a:p>
            <a:pPr lvl="1"/>
            <a:r>
              <a:rPr lang="en-US" dirty="0"/>
              <a:t>Verify chip design (e.g., intel)</a:t>
            </a:r>
          </a:p>
          <a:p>
            <a:r>
              <a:rPr lang="en-US" dirty="0"/>
              <a:t>Software Verification</a:t>
            </a:r>
          </a:p>
          <a:p>
            <a:pPr lvl="1"/>
            <a:r>
              <a:rPr lang="en-US" dirty="0"/>
              <a:t>SMT solvers to verify Microsoft products</a:t>
            </a:r>
          </a:p>
          <a:p>
            <a:pPr lvl="1"/>
            <a:r>
              <a:rPr lang="en-US" dirty="0"/>
              <a:t>Verification of embedded software in cars, airplanes etc.</a:t>
            </a:r>
          </a:p>
          <a:p>
            <a:r>
              <a:rPr lang="en-US" dirty="0"/>
              <a:t>One of the best approaches in planning and scheduling</a:t>
            </a:r>
          </a:p>
          <a:p>
            <a:r>
              <a:rPr lang="en-US" dirty="0"/>
              <a:t>Number theoretic problems</a:t>
            </a:r>
          </a:p>
          <a:p>
            <a:r>
              <a:rPr lang="en-US" dirty="0"/>
              <a:t>Connection with NP-hard problems</a:t>
            </a:r>
          </a:p>
          <a:p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55C8376-9D37-4408-90CC-6CC605700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797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E7449B-8545-4011-A044-23094571F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SAT Encoding: Pythagorean Triple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F08D2E-446B-475B-BD38-9F5D46BC2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pPr/>
              <a:t>12</a:t>
            </a:fld>
            <a:r>
              <a:rPr lang="en-US"/>
              <a:t>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0B93CCD-DBD9-4C3F-920E-BD56BE5C73CA}"/>
                  </a:ext>
                </a:extLst>
              </p:cNvPr>
              <p:cNvSpPr txBox="1"/>
              <p:nvPr/>
            </p:nvSpPr>
            <p:spPr>
              <a:xfrm>
                <a:off x="306457" y="1048775"/>
                <a:ext cx="1054541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rgbClr val="8DD848"/>
                    </a:solidFill>
                  </a:rPr>
                  <a:t>Can the set of integers {1,2,3,….,} be partitioned into two sets such that no part contains a Pythagorean triple (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8DD848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b="0" i="1" smtClean="0">
                        <a:solidFill>
                          <a:srgbClr val="8DD848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solidFill>
                          <a:srgbClr val="8DD848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400" b="0" i="1" smtClean="0">
                        <a:solidFill>
                          <a:srgbClr val="8DD848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solidFill>
                          <a:srgbClr val="8DD848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400" b="0" i="1" smtClean="0">
                        <a:solidFill>
                          <a:srgbClr val="8DD848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400" b="0" i="1" smtClean="0">
                        <a:solidFill>
                          <a:srgbClr val="8DD848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ℕ</m:t>
                    </m:r>
                  </m:oMath>
                </a14:m>
                <a:r>
                  <a:rPr lang="en-US" sz="2400" dirty="0">
                    <a:solidFill>
                      <a:srgbClr val="8DD848"/>
                    </a:solidFill>
                  </a:rPr>
                  <a:t> </a:t>
                </a:r>
                <a:r>
                  <a:rPr lang="en-US" sz="2400" dirty="0" err="1">
                    <a:solidFill>
                      <a:srgbClr val="8DD848"/>
                    </a:solidFill>
                  </a:rPr>
                  <a:t>st</a:t>
                </a:r>
                <a:r>
                  <a:rPr lang="en-US" sz="2400" dirty="0">
                    <a:solidFill>
                      <a:srgbClr val="8DD848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rgbClr val="8DD848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rgbClr val="8DD848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8DD848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solidFill>
                          <a:srgbClr val="8DD848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rgbClr val="8DD848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rgbClr val="8DD848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8DD848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solidFill>
                          <a:srgbClr val="8DD848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rgbClr val="8DD848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rgbClr val="8DD848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8DD848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rgbClr val="8DD848"/>
                    </a:solidFill>
                  </a:rPr>
                  <a:t>)? 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0B93CCD-DBD9-4C3F-920E-BD56BE5C73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57" y="1048775"/>
                <a:ext cx="10545417" cy="830997"/>
              </a:xfrm>
              <a:prstGeom prst="rect">
                <a:avLst/>
              </a:prstGeom>
              <a:blipFill>
                <a:blip r:embed="rId3"/>
                <a:stretch>
                  <a:fillRect l="-867" t="-5147" r="-751" b="-169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5DCD242-E231-44EA-8E2C-59ECF8790196}"/>
                  </a:ext>
                </a:extLst>
              </p:cNvPr>
              <p:cNvSpPr txBox="1"/>
              <p:nvPr/>
            </p:nvSpPr>
            <p:spPr>
              <a:xfrm>
                <a:off x="296517" y="2128598"/>
                <a:ext cx="11012424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rgbClr val="8DD848"/>
                    </a:solidFill>
                  </a:rPr>
                  <a:t>Is it possible to assign each integer one of two colors such that 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rgbClr val="8DD848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rgbClr val="8DD848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8DD848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solidFill>
                          <a:srgbClr val="8DD848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rgbClr val="8DD848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rgbClr val="8DD848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8DD848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solidFill>
                          <a:srgbClr val="8DD848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rgbClr val="8DD848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rgbClr val="8DD848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8DD848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rgbClr val="8DD848"/>
                    </a:solidFill>
                  </a:rPr>
                  <a:t> then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8DD848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i="1">
                        <a:solidFill>
                          <a:srgbClr val="8DD848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i="1">
                        <a:solidFill>
                          <a:srgbClr val="8DD848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400" i="1">
                        <a:solidFill>
                          <a:srgbClr val="8DD848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i="1">
                        <a:solidFill>
                          <a:srgbClr val="8DD848"/>
                        </a:solidFill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sz="2400" dirty="0">
                    <a:solidFill>
                      <a:srgbClr val="8DD848"/>
                    </a:solidFill>
                  </a:rPr>
                  <a:t> do not all have the same color?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5DCD242-E231-44EA-8E2C-59ECF87901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517" y="2128598"/>
                <a:ext cx="11012424" cy="830997"/>
              </a:xfrm>
              <a:prstGeom prst="rect">
                <a:avLst/>
              </a:prstGeom>
              <a:blipFill>
                <a:blip r:embed="rId4"/>
                <a:stretch>
                  <a:fillRect l="-886" t="-5147" b="-169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2EB08EF6-2E79-4143-BD9C-5537DED68AD6}"/>
              </a:ext>
            </a:extLst>
          </p:cNvPr>
          <p:cNvSpPr txBox="1"/>
          <p:nvPr/>
        </p:nvSpPr>
        <p:spPr>
          <a:xfrm>
            <a:off x="420757" y="3123538"/>
            <a:ext cx="37289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Not possible for 7825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0C733B-8832-4382-B60E-E392026DAC48}"/>
              </a:ext>
            </a:extLst>
          </p:cNvPr>
          <p:cNvSpPr txBox="1"/>
          <p:nvPr/>
        </p:nvSpPr>
        <p:spPr>
          <a:xfrm>
            <a:off x="420757" y="3858067"/>
            <a:ext cx="528189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Proof obtained by a SAT solver </a:t>
            </a:r>
          </a:p>
          <a:p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has 200 </a:t>
            </a:r>
            <a:r>
              <a:rPr lang="en-US" sz="2800" dirty="0" err="1">
                <a:solidFill>
                  <a:schemeClr val="bg1">
                    <a:lumMod val="85000"/>
                  </a:schemeClr>
                </a:solidFill>
              </a:rPr>
              <a:t>Terrabytes</a:t>
            </a:r>
            <a:endParaRPr lang="en-US" sz="28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8B3423-B998-4D40-AB62-EB87575CE2E2}"/>
              </a:ext>
            </a:extLst>
          </p:cNvPr>
          <p:cNvSpPr txBox="1"/>
          <p:nvPr/>
        </p:nvSpPr>
        <p:spPr>
          <a:xfrm>
            <a:off x="420757" y="4985144"/>
            <a:ext cx="4107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Largest math proof ever</a:t>
            </a:r>
          </a:p>
        </p:txBody>
      </p:sp>
      <p:pic>
        <p:nvPicPr>
          <p:cNvPr id="10" name="Online Media 9" title="The Problem with 7825 - Numberphile">
            <a:hlinkClick r:id="" action="ppaction://media"/>
            <a:extLst>
              <a:ext uri="{FF2B5EF4-FFF2-40B4-BE49-F238E27FC236}">
                <a16:creationId xmlns:a16="http://schemas.microsoft.com/office/drawing/2014/main" id="{07DFC5A6-3E8D-4D98-9861-8E1C1EBAA8EA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6096000" y="2959595"/>
            <a:ext cx="5724003" cy="3234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108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E7449B-8545-4011-A044-23094571F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SAT Encoding: Pythagorean Triple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F08D2E-446B-475B-BD38-9F5D46BC2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pPr/>
              <a:t>13</a:t>
            </a:fld>
            <a:r>
              <a:rPr lang="en-US"/>
              <a:t>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5DCD242-E231-44EA-8E2C-59ECF8790196}"/>
                  </a:ext>
                </a:extLst>
              </p:cNvPr>
              <p:cNvSpPr txBox="1"/>
              <p:nvPr/>
            </p:nvSpPr>
            <p:spPr>
              <a:xfrm>
                <a:off x="376565" y="983567"/>
                <a:ext cx="11012424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rgbClr val="8DD848"/>
                    </a:solidFill>
                  </a:rPr>
                  <a:t>Is it possible to assign each integer one of two colors such that 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rgbClr val="8DD848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rgbClr val="8DD848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8DD848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solidFill>
                          <a:srgbClr val="8DD848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rgbClr val="8DD848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rgbClr val="8DD848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8DD848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solidFill>
                          <a:srgbClr val="8DD848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rgbClr val="8DD848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rgbClr val="8DD848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8DD848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rgbClr val="8DD848"/>
                    </a:solidFill>
                  </a:rPr>
                  <a:t> then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8DD848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i="1">
                        <a:solidFill>
                          <a:srgbClr val="8DD848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i="1">
                        <a:solidFill>
                          <a:srgbClr val="8DD848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400" i="1">
                        <a:solidFill>
                          <a:srgbClr val="8DD848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i="1">
                        <a:solidFill>
                          <a:srgbClr val="8DD848"/>
                        </a:solidFill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sz="2400" dirty="0">
                    <a:solidFill>
                      <a:srgbClr val="8DD848"/>
                    </a:solidFill>
                  </a:rPr>
                  <a:t> do not all have the same color?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5DCD242-E231-44EA-8E2C-59ECF87901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565" y="983567"/>
                <a:ext cx="11012424" cy="830997"/>
              </a:xfrm>
              <a:prstGeom prst="rect">
                <a:avLst/>
              </a:prstGeom>
              <a:blipFill>
                <a:blip r:embed="rId2"/>
                <a:stretch>
                  <a:fillRect l="-886" t="-5109" b="-160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 descr="Qr code&#10;&#10;Description automatically generated">
            <a:extLst>
              <a:ext uri="{FF2B5EF4-FFF2-40B4-BE49-F238E27FC236}">
                <a16:creationId xmlns:a16="http://schemas.microsoft.com/office/drawing/2014/main" id="{241DC206-C930-43CE-BFC8-BB5843965F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1480" y="1607697"/>
            <a:ext cx="4591090" cy="407911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9B93F60-9BDB-4C71-92AE-145F9FE32637}"/>
                  </a:ext>
                </a:extLst>
              </p:cNvPr>
              <p:cNvSpPr txBox="1"/>
              <p:nvPr/>
            </p:nvSpPr>
            <p:spPr>
              <a:xfrm>
                <a:off x="376565" y="1988096"/>
                <a:ext cx="585564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chemeClr val="bg1">
                        <a:lumMod val="85000"/>
                      </a:schemeClr>
                    </a:solidFill>
                  </a:rPr>
                  <a:t>For each integer </a:t>
                </a:r>
                <a:r>
                  <a:rPr lang="en-US" sz="2400" dirty="0" err="1">
                    <a:solidFill>
                      <a:schemeClr val="bg1">
                        <a:lumMod val="85000"/>
                      </a:schemeClr>
                    </a:solidFill>
                  </a:rPr>
                  <a:t>i</a:t>
                </a:r>
                <a:r>
                  <a:rPr lang="en-US" sz="2400" dirty="0">
                    <a:solidFill>
                      <a:schemeClr val="bg1">
                        <a:lumMod val="85000"/>
                      </a:schemeClr>
                    </a:solidFill>
                  </a:rPr>
                  <a:t>, a Boolean variable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bg1">
                        <a:lumMod val="85000"/>
                      </a:schemeClr>
                    </a:solidFill>
                  </a:rPr>
                  <a:t>: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9B93F60-9BDB-4C71-92AE-145F9FE326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565" y="1988096"/>
                <a:ext cx="5855642" cy="461665"/>
              </a:xfrm>
              <a:prstGeom prst="rect">
                <a:avLst/>
              </a:prstGeom>
              <a:blipFill>
                <a:blip r:embed="rId4"/>
                <a:stretch>
                  <a:fillRect l="-1667" t="-9211" b="-30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62A36CF-86C2-4BE3-94C5-757E8C279518}"/>
                  </a:ext>
                </a:extLst>
              </p:cNvPr>
              <p:cNvSpPr txBox="1"/>
              <p:nvPr/>
            </p:nvSpPr>
            <p:spPr>
              <a:xfrm>
                <a:off x="786202" y="2449761"/>
                <a:ext cx="442563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chemeClr val="bg1">
                        <a:lumMod val="8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400" dirty="0">
                    <a:solidFill>
                      <a:schemeClr val="bg1">
                        <a:lumMod val="85000"/>
                      </a:schemeClr>
                    </a:solidFill>
                  </a:rPr>
                  <a:t> if color(</a:t>
                </a:r>
                <a:r>
                  <a:rPr lang="en-US" sz="2400" dirty="0" err="1">
                    <a:solidFill>
                      <a:schemeClr val="bg1">
                        <a:lumMod val="85000"/>
                      </a:schemeClr>
                    </a:solidFill>
                  </a:rPr>
                  <a:t>i</a:t>
                </a:r>
                <a:r>
                  <a:rPr lang="en-US" sz="2400" dirty="0">
                    <a:solidFill>
                      <a:schemeClr val="bg1">
                        <a:lumMod val="85000"/>
                      </a:schemeClr>
                    </a:solidFill>
                  </a:rPr>
                  <a:t>)=1 else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240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62A36CF-86C2-4BE3-94C5-757E8C2795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202" y="2449761"/>
                <a:ext cx="4425635" cy="461665"/>
              </a:xfrm>
              <a:prstGeom prst="rect">
                <a:avLst/>
              </a:prstGeom>
              <a:blipFill>
                <a:blip r:embed="rId5"/>
                <a:stretch>
                  <a:fillRect t="-9211" b="-30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44A2BEB-9C22-48F1-ACF9-5F985B69B6CD}"/>
                  </a:ext>
                </a:extLst>
              </p:cNvPr>
              <p:cNvSpPr txBox="1"/>
              <p:nvPr/>
            </p:nvSpPr>
            <p:spPr>
              <a:xfrm>
                <a:off x="416601" y="3142258"/>
                <a:ext cx="468371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chemeClr val="bg1">
                        <a:lumMod val="85000"/>
                      </a:schemeClr>
                    </a:solidFill>
                  </a:rPr>
                  <a:t>For each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⟨</m:t>
                    </m:r>
                    <m:r>
                      <a:rPr lang="en-US" sz="2400" b="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b="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400" b="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400" b="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r>
                  <a:rPr lang="en-US" sz="2400" dirty="0">
                    <a:solidFill>
                      <a:schemeClr val="bg1">
                        <a:lumMod val="85000"/>
                      </a:schemeClr>
                    </a:solidFill>
                  </a:rPr>
                  <a:t> st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chemeClr val="bg1">
                        <a:lumMod val="85000"/>
                      </a:schemeClr>
                    </a:solidFill>
                  </a:rPr>
                  <a:t> :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44A2BEB-9C22-48F1-ACF9-5F985B69B6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601" y="3142258"/>
                <a:ext cx="4683718" cy="461665"/>
              </a:xfrm>
              <a:prstGeom prst="rect">
                <a:avLst/>
              </a:prstGeom>
              <a:blipFill>
                <a:blip r:embed="rId6"/>
                <a:stretch>
                  <a:fillRect l="-1951" t="-9211" r="-1170" b="-30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5FF2FD6-F228-4655-B0E8-1666EB5E496A}"/>
                  </a:ext>
                </a:extLst>
              </p:cNvPr>
              <p:cNvSpPr txBox="1"/>
              <p:nvPr/>
            </p:nvSpPr>
            <p:spPr>
              <a:xfrm>
                <a:off x="786202" y="3834755"/>
                <a:ext cx="415177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∨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∨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)∧(</m:t>
                    </m:r>
                    <m:acc>
                      <m:accPr>
                        <m:chr m:val="̅"/>
                        <m:ctrlPr>
                          <a:rPr lang="en-US" sz="24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</m:e>
                    </m:acc>
                    <m:r>
                      <a:rPr lang="en-US" sz="2400" b="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∨</m:t>
                    </m:r>
                    <m:acc>
                      <m:accPr>
                        <m:chr m:val="̅"/>
                        <m:ctrlPr>
                          <a:rPr lang="en-US" sz="2400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e>
                    </m:acc>
                    <m:r>
                      <a:rPr lang="en-US" sz="2400" b="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∨</m:t>
                    </m:r>
                    <m:acc>
                      <m:accPr>
                        <m:chr m:val="̅"/>
                        <m:ctrlPr>
                          <a:rPr lang="en-US" sz="2400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e>
                    </m:acc>
                    <m:r>
                      <a:rPr lang="en-US" sz="2400" b="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chemeClr val="bg1">
                        <a:lumMod val="85000"/>
                      </a:schemeClr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5FF2FD6-F228-4655-B0E8-1666EB5E49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202" y="3834755"/>
                <a:ext cx="4151778" cy="461665"/>
              </a:xfrm>
              <a:prstGeom prst="rect">
                <a:avLst/>
              </a:prstGeom>
              <a:blipFill>
                <a:blip r:embed="rId7"/>
                <a:stretch>
                  <a:fillRect l="-1322" b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930D2626-97E3-46F5-BB93-23487B06E55B}"/>
              </a:ext>
            </a:extLst>
          </p:cNvPr>
          <p:cNvSpPr txBox="1"/>
          <p:nvPr/>
        </p:nvSpPr>
        <p:spPr>
          <a:xfrm>
            <a:off x="3048000" y="627629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2A792"/>
                </a:solidFill>
              </a:rPr>
              <a:t>https://www.nature.com/articles/nature.2016.19990</a:t>
            </a:r>
          </a:p>
        </p:txBody>
      </p:sp>
    </p:spTree>
    <p:extLst>
      <p:ext uri="{BB962C8B-B14F-4D97-AF65-F5344CB8AC3E}">
        <p14:creationId xmlns:p14="http://schemas.microsoft.com/office/powerpoint/2010/main" val="7396841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E7449B-8545-4011-A044-23094571F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SAT Encoding: Pythagorean Triple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F08D2E-446B-475B-BD38-9F5D46BC2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pPr/>
              <a:t>14</a:t>
            </a:fld>
            <a:r>
              <a:rPr lang="en-US"/>
              <a:t>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5DCD242-E231-44EA-8E2C-59ECF8790196}"/>
                  </a:ext>
                </a:extLst>
              </p:cNvPr>
              <p:cNvSpPr txBox="1"/>
              <p:nvPr/>
            </p:nvSpPr>
            <p:spPr>
              <a:xfrm>
                <a:off x="337235" y="895076"/>
                <a:ext cx="11012424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rgbClr val="8DD848"/>
                    </a:solidFill>
                  </a:rPr>
                  <a:t>Is it possible to assign each integer one of two colors such that 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rgbClr val="8DD848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rgbClr val="8DD848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8DD848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solidFill>
                          <a:srgbClr val="8DD848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rgbClr val="8DD848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rgbClr val="8DD848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8DD848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solidFill>
                          <a:srgbClr val="8DD848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rgbClr val="8DD848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rgbClr val="8DD848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8DD848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rgbClr val="8DD848"/>
                    </a:solidFill>
                  </a:rPr>
                  <a:t> then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8DD848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i="1">
                        <a:solidFill>
                          <a:srgbClr val="8DD848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i="1">
                        <a:solidFill>
                          <a:srgbClr val="8DD848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400" i="1">
                        <a:solidFill>
                          <a:srgbClr val="8DD848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i="1">
                        <a:solidFill>
                          <a:srgbClr val="8DD848"/>
                        </a:solidFill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sz="2400" dirty="0">
                    <a:solidFill>
                      <a:srgbClr val="8DD848"/>
                    </a:solidFill>
                  </a:rPr>
                  <a:t> do not all have the same color?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5DCD242-E231-44EA-8E2C-59ECF87901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235" y="895076"/>
                <a:ext cx="11012424" cy="830997"/>
              </a:xfrm>
              <a:prstGeom prst="rect">
                <a:avLst/>
              </a:prstGeom>
              <a:blipFill>
                <a:blip r:embed="rId2"/>
                <a:stretch>
                  <a:fillRect l="-830" t="-5147" b="-169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Text, letter&#10;&#10;Description automatically generated">
            <a:extLst>
              <a:ext uri="{FF2B5EF4-FFF2-40B4-BE49-F238E27FC236}">
                <a16:creationId xmlns:a16="http://schemas.microsoft.com/office/drawing/2014/main" id="{BAC4A401-811C-4CDA-942D-055F2A8E4C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222" y="1808509"/>
            <a:ext cx="7359682" cy="399291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7BE51CE-D9CD-456F-894B-6025CD07EFE3}"/>
              </a:ext>
            </a:extLst>
          </p:cNvPr>
          <p:cNvSpPr txBox="1"/>
          <p:nvPr/>
        </p:nvSpPr>
        <p:spPr>
          <a:xfrm>
            <a:off x="9252636" y="3574131"/>
            <a:ext cx="9813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N=55</a:t>
            </a:r>
          </a:p>
        </p:txBody>
      </p:sp>
    </p:spTree>
    <p:extLst>
      <p:ext uri="{BB962C8B-B14F-4D97-AF65-F5344CB8AC3E}">
        <p14:creationId xmlns:p14="http://schemas.microsoft.com/office/powerpoint/2010/main" val="8859582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E7449B-8545-4011-A044-23094571F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SAT Encoding: Graph Coloring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F08D2E-446B-475B-BD38-9F5D46BC2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pPr/>
              <a:t>15</a:t>
            </a:fld>
            <a:r>
              <a:rPr lang="en-US"/>
              <a:t> </a:t>
            </a:r>
            <a:endParaRPr lang="en-US" dirty="0"/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2AE85B17-C004-4BE7-8940-386F9572EE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8225" y="1319052"/>
            <a:ext cx="3304553" cy="3460897"/>
          </a:xfrm>
          <a:prstGeom prst="rect">
            <a:avLst/>
          </a:prstGeom>
        </p:spPr>
      </p:pic>
      <p:pic>
        <p:nvPicPr>
          <p:cNvPr id="9" name="Picture 8" descr="Qr code&#10;&#10;Description automatically generated with medium confidence">
            <a:extLst>
              <a:ext uri="{FF2B5EF4-FFF2-40B4-BE49-F238E27FC236}">
                <a16:creationId xmlns:a16="http://schemas.microsoft.com/office/drawing/2014/main" id="{CEAE6C78-BD99-4B30-B5DB-4F0AC4E1E8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0545" y="1383403"/>
            <a:ext cx="3304553" cy="346259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05E2C37-DC25-4EC2-B88A-7FA9EE07F645}"/>
              </a:ext>
            </a:extLst>
          </p:cNvPr>
          <p:cNvSpPr txBox="1"/>
          <p:nvPr/>
        </p:nvSpPr>
        <p:spPr>
          <a:xfrm>
            <a:off x="3496728" y="4975864"/>
            <a:ext cx="6097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McGregor graph (of order 10): planar, 110 nodes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27E8515-99B6-40D2-991D-E6257C630B6A}"/>
              </a:ext>
            </a:extLst>
          </p:cNvPr>
          <p:cNvSpPr txBox="1"/>
          <p:nvPr/>
        </p:nvSpPr>
        <p:spPr>
          <a:xfrm>
            <a:off x="3835983" y="5482981"/>
            <a:ext cx="6097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Cannot be colored with less than 5 colors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94073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E7449B-8545-4011-A044-23094571F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SAT Encoding: Graph Coloring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F08D2E-446B-475B-BD38-9F5D46BC2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pPr/>
              <a:t>16</a:t>
            </a:fld>
            <a:r>
              <a:rPr lang="en-US"/>
              <a:t>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CFAC94A-6511-4F4A-9390-73634F2131FE}"/>
                  </a:ext>
                </a:extLst>
              </p:cNvPr>
              <p:cNvSpPr txBox="1"/>
              <p:nvPr/>
            </p:nvSpPr>
            <p:spPr>
              <a:xfrm>
                <a:off x="730526" y="1681657"/>
                <a:ext cx="11012424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rgbClr val="8DD848"/>
                    </a:solidFill>
                  </a:rPr>
                  <a:t>A graph coloring using at most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8DD848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400" dirty="0">
                    <a:solidFill>
                      <a:srgbClr val="8DD848"/>
                    </a:solidFill>
                  </a:rPr>
                  <a:t> colors is called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8DD848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400" dirty="0">
                    <a:solidFill>
                      <a:srgbClr val="8DD848"/>
                    </a:solidFill>
                  </a:rPr>
                  <a:t>-coloring. The Graph Coloring Problem seeks whether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8DD848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400" dirty="0">
                    <a:solidFill>
                      <a:srgbClr val="8DD848"/>
                    </a:solidFill>
                  </a:rPr>
                  <a:t>-coloring for a graph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8DD848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400" b="0" i="1" smtClean="0">
                        <a:solidFill>
                          <a:srgbClr val="8DD848"/>
                        </a:solidFill>
                        <a:latin typeface="Cambria Math" panose="02040503050406030204" pitchFamily="18" charset="0"/>
                      </a:rPr>
                      <m:t>=⟨</m:t>
                    </m:r>
                    <m:r>
                      <a:rPr lang="en-US" sz="2400" b="0" i="1" smtClean="0">
                        <a:solidFill>
                          <a:srgbClr val="8DD848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400" b="0" i="1" smtClean="0">
                        <a:solidFill>
                          <a:srgbClr val="8DD848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solidFill>
                          <a:srgbClr val="8DD848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400" b="0" i="1" smtClean="0">
                        <a:solidFill>
                          <a:srgbClr val="8DD848"/>
                        </a:solidFill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r>
                  <a:rPr lang="en-US" sz="2400" dirty="0">
                    <a:solidFill>
                      <a:srgbClr val="8DD848"/>
                    </a:solidFill>
                  </a:rPr>
                  <a:t> exists.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CFAC94A-6511-4F4A-9390-73634F2131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526" y="1681657"/>
                <a:ext cx="11012424" cy="830997"/>
              </a:xfrm>
              <a:prstGeom prst="rect">
                <a:avLst/>
              </a:prstGeom>
              <a:blipFill>
                <a:blip r:embed="rId2"/>
                <a:stretch>
                  <a:fillRect l="-886" t="-5147" b="-169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8A383EF-7DA1-447F-94BF-7512A64B6741}"/>
                  </a:ext>
                </a:extLst>
              </p:cNvPr>
              <p:cNvSpPr txBox="1"/>
              <p:nvPr/>
            </p:nvSpPr>
            <p:spPr>
              <a:xfrm>
                <a:off x="634349" y="2686186"/>
                <a:ext cx="11557651" cy="9267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solidFill>
                      <a:srgbClr val="F2A792"/>
                    </a:solidFill>
                  </a:rPr>
                  <a:t>Variables: </a:t>
                </a:r>
              </a:p>
              <a:p>
                <a:r>
                  <a:rPr lang="en-US" sz="2400" dirty="0">
                    <a:solidFill>
                      <a:schemeClr val="bg1">
                        <a:lumMod val="85000"/>
                      </a:schemeClr>
                    </a:solidFill>
                  </a:rPr>
                  <a:t>	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400" b="0" i="1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.|</m:t>
                    </m:r>
                    <m:r>
                      <a:rPr lang="en-US" sz="2400" b="0" i="1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400" b="0" i="1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sz="2400" dirty="0">
                    <a:solidFill>
                      <a:schemeClr val="bg1">
                        <a:lumMod val="85000"/>
                      </a:schemeClr>
                    </a:solidFill>
                  </a:rPr>
                  <a:t> Boolean variables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bg1">
                        <a:lumMod val="85000"/>
                      </a:schemeClr>
                    </a:solidFill>
                  </a:rPr>
                  <a:t> for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400" b="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400" b="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400" b="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, 1≤</m:t>
                    </m:r>
                    <m:r>
                      <a:rPr lang="en-US" sz="2400" b="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2400" b="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2400" b="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400" b="0" i="0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400" b="0" i="0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400" b="0" i="0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True</m:t>
                    </m:r>
                  </m:oMath>
                </a14:m>
                <a:r>
                  <a:rPr lang="en-US" sz="2400" dirty="0">
                    <a:solidFill>
                      <a:schemeClr val="bg1">
                        <a:lumMod val="85000"/>
                      </a:schemeClr>
                    </a:solidFill>
                  </a:rPr>
                  <a:t> if node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2400" dirty="0">
                    <a:solidFill>
                      <a:schemeClr val="bg1">
                        <a:lumMod val="85000"/>
                      </a:schemeClr>
                    </a:solidFill>
                  </a:rPr>
                  <a:t> gets color j    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8A383EF-7DA1-447F-94BF-7512A64B67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349" y="2686186"/>
                <a:ext cx="11557651" cy="926792"/>
              </a:xfrm>
              <a:prstGeom prst="rect">
                <a:avLst/>
              </a:prstGeom>
              <a:blipFill>
                <a:blip r:embed="rId3"/>
                <a:stretch>
                  <a:fillRect l="-1055" t="-6579" r="-105" b="-111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F22D69F-0619-4CB3-8F19-24CAB5C423FD}"/>
                  </a:ext>
                </a:extLst>
              </p:cNvPr>
              <p:cNvSpPr txBox="1"/>
              <p:nvPr/>
            </p:nvSpPr>
            <p:spPr>
              <a:xfrm>
                <a:off x="634348" y="3813820"/>
                <a:ext cx="9404369" cy="12916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solidFill>
                      <a:srgbClr val="F2A792"/>
                    </a:solidFill>
                  </a:rPr>
                  <a:t>Clauses: </a:t>
                </a:r>
              </a:p>
              <a:p>
                <a:r>
                  <a:rPr lang="en-US" sz="2400" dirty="0">
                    <a:solidFill>
                      <a:schemeClr val="bg1">
                        <a:lumMod val="85000"/>
                      </a:schemeClr>
                    </a:solidFill>
                  </a:rPr>
                  <a:t>	Every node gets a color: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∨</m:t>
                        </m:r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∨…∨</m:t>
                        </m:r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dirty="0">
                    <a:solidFill>
                      <a:schemeClr val="bg1">
                        <a:lumMod val="85000"/>
                      </a:schemeClr>
                    </a:solidFill>
                  </a:rPr>
                  <a:t> for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400" b="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400" b="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endParaRPr lang="en-US" sz="2400" dirty="0">
                  <a:solidFill>
                    <a:schemeClr val="bg1">
                      <a:lumMod val="85000"/>
                    </a:schemeClr>
                  </a:solidFill>
                </a:endParaRPr>
              </a:p>
              <a:p>
                <a:r>
                  <a:rPr lang="en-US" sz="2400" dirty="0">
                    <a:solidFill>
                      <a:schemeClr val="bg1">
                        <a:lumMod val="85000"/>
                      </a:schemeClr>
                    </a:solidFill>
                  </a:rPr>
                  <a:t>	Adjacent nodes have diff color: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̅"/>
                        <m:ctrlPr>
                          <a:rPr lang="en-US" sz="24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acc>
                    <m:r>
                      <a:rPr lang="en-US" sz="2400" b="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∨</m:t>
                    </m:r>
                    <m:acc>
                      <m:accPr>
                        <m:chr m:val="̅"/>
                        <m:ctrlPr>
                          <a:rPr lang="en-US" sz="24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acc>
                    <m:r>
                      <a:rPr lang="en-US" sz="2400" b="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chemeClr val="bg1">
                        <a:lumMod val="85000"/>
                      </a:schemeClr>
                    </a:solidFill>
                  </a:rPr>
                  <a:t> for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24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sz="2400" i="1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400" b="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400" b="0" i="0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, 1</m:t>
                    </m:r>
                    <m:r>
                      <a:rPr lang="en-US" sz="2400" b="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2400" b="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2400" b="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2400" b="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sz="240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F22D69F-0619-4CB3-8F19-24CAB5C423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348" y="3813820"/>
                <a:ext cx="9404369" cy="1291636"/>
              </a:xfrm>
              <a:prstGeom prst="rect">
                <a:avLst/>
              </a:prstGeom>
              <a:blipFill>
                <a:blip r:embed="rId4"/>
                <a:stretch>
                  <a:fillRect l="-1296" t="-4717" b="-80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725058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91EAF-7E39-4667-8989-FAF6420A3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SAT Encoding: Graph Coloring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829446-DB11-44A0-A393-27621FF437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pPr/>
              <a:t>17</a:t>
            </a:fld>
            <a:r>
              <a:rPr lang="en-US"/>
              <a:t>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489BAE24-F614-4AD7-8DE3-6B9669E8E34F}"/>
                  </a:ext>
                </a:extLst>
              </p:cNvPr>
              <p:cNvSpPr/>
              <p:nvPr/>
            </p:nvSpPr>
            <p:spPr>
              <a:xfrm>
                <a:off x="8971280" y="2224722"/>
                <a:ext cx="609600" cy="589280"/>
              </a:xfrm>
              <a:prstGeom prst="ellipse">
                <a:avLst/>
              </a:prstGeom>
              <a:noFill/>
              <a:ln w="1905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489BAE24-F614-4AD7-8DE3-6B9669E8E3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1280" y="2224722"/>
                <a:ext cx="609600" cy="589280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 w="19050">
                <a:solidFill>
                  <a:schemeClr val="bg1">
                    <a:lumMod val="8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E1302D1D-A4C4-4FBF-8D78-A4E3BC09B11D}"/>
                  </a:ext>
                </a:extLst>
              </p:cNvPr>
              <p:cNvSpPr/>
              <p:nvPr/>
            </p:nvSpPr>
            <p:spPr>
              <a:xfrm>
                <a:off x="7955280" y="3449320"/>
                <a:ext cx="609600" cy="589280"/>
              </a:xfrm>
              <a:prstGeom prst="ellipse">
                <a:avLst/>
              </a:prstGeom>
              <a:noFill/>
              <a:ln w="1905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E1302D1D-A4C4-4FBF-8D78-A4E3BC09B1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5280" y="3449320"/>
                <a:ext cx="609600" cy="589280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19050">
                <a:solidFill>
                  <a:schemeClr val="bg1">
                    <a:lumMod val="8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932CF6ED-2119-4618-9186-BBAC95E7E115}"/>
                  </a:ext>
                </a:extLst>
              </p:cNvPr>
              <p:cNvSpPr/>
              <p:nvPr/>
            </p:nvSpPr>
            <p:spPr>
              <a:xfrm>
                <a:off x="9982800" y="3449320"/>
                <a:ext cx="609600" cy="589280"/>
              </a:xfrm>
              <a:prstGeom prst="ellipse">
                <a:avLst/>
              </a:prstGeom>
              <a:noFill/>
              <a:ln w="1905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932CF6ED-2119-4618-9186-BBAC95E7E1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2800" y="3449320"/>
                <a:ext cx="609600" cy="58928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19050">
                <a:solidFill>
                  <a:schemeClr val="bg1">
                    <a:lumMod val="8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3AD71161-821D-4960-A57D-50E775BFC358}"/>
                  </a:ext>
                </a:extLst>
              </p:cNvPr>
              <p:cNvSpPr/>
              <p:nvPr/>
            </p:nvSpPr>
            <p:spPr>
              <a:xfrm>
                <a:off x="7955280" y="4973320"/>
                <a:ext cx="609600" cy="589280"/>
              </a:xfrm>
              <a:prstGeom prst="ellipse">
                <a:avLst/>
              </a:prstGeom>
              <a:noFill/>
              <a:ln w="1905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3AD71161-821D-4960-A57D-50E775BFC3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5280" y="4973320"/>
                <a:ext cx="609600" cy="58928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19050">
                <a:solidFill>
                  <a:schemeClr val="bg1">
                    <a:lumMod val="8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013D8E96-8F59-46CB-A3EA-30F4DEEA9D7F}"/>
                  </a:ext>
                </a:extLst>
              </p:cNvPr>
              <p:cNvSpPr/>
              <p:nvPr/>
            </p:nvSpPr>
            <p:spPr>
              <a:xfrm>
                <a:off x="9982800" y="4973320"/>
                <a:ext cx="609600" cy="589280"/>
              </a:xfrm>
              <a:prstGeom prst="ellipse">
                <a:avLst/>
              </a:prstGeom>
              <a:noFill/>
              <a:ln w="1905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013D8E96-8F59-46CB-A3EA-30F4DEEA9D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2800" y="4973320"/>
                <a:ext cx="609600" cy="589280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 w="19050">
                <a:solidFill>
                  <a:schemeClr val="bg1">
                    <a:lumMod val="8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60F94D3-F975-48AE-A266-FDBCB32D4099}"/>
              </a:ext>
            </a:extLst>
          </p:cNvPr>
          <p:cNvCxnSpPr>
            <a:stCxn id="5" idx="3"/>
            <a:endCxn id="6" idx="0"/>
          </p:cNvCxnSpPr>
          <p:nvPr/>
        </p:nvCxnSpPr>
        <p:spPr>
          <a:xfrm flipH="1">
            <a:off x="8260080" y="2727704"/>
            <a:ext cx="800474" cy="721616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4C1461B-C2B1-497A-A5C0-68AC09E32ACE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9521677" y="2721988"/>
            <a:ext cx="765923" cy="727332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1F37091-6067-4204-AFA7-C90ABB188B3A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8260080" y="4038600"/>
            <a:ext cx="7042" cy="93472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FE10096-A275-4BF8-B673-BD153A802D3D}"/>
              </a:ext>
            </a:extLst>
          </p:cNvPr>
          <p:cNvCxnSpPr>
            <a:cxnSpLocks/>
          </p:cNvCxnSpPr>
          <p:nvPr/>
        </p:nvCxnSpPr>
        <p:spPr>
          <a:xfrm flipH="1">
            <a:off x="10287600" y="4038600"/>
            <a:ext cx="7042" cy="93472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F815057-EEA8-40FC-95CF-0FC87F7C354B}"/>
              </a:ext>
            </a:extLst>
          </p:cNvPr>
          <p:cNvCxnSpPr>
            <a:cxnSpLocks/>
            <a:stCxn id="8" idx="6"/>
            <a:endCxn id="9" idx="2"/>
          </p:cNvCxnSpPr>
          <p:nvPr/>
        </p:nvCxnSpPr>
        <p:spPr>
          <a:xfrm>
            <a:off x="8564880" y="5267960"/>
            <a:ext cx="1417920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5856AAB-024B-4143-A1A9-180B575A7980}"/>
              </a:ext>
            </a:extLst>
          </p:cNvPr>
          <p:cNvCxnSpPr>
            <a:cxnSpLocks/>
            <a:endCxn id="8" idx="7"/>
          </p:cNvCxnSpPr>
          <p:nvPr/>
        </p:nvCxnSpPr>
        <p:spPr>
          <a:xfrm flipH="1">
            <a:off x="8475606" y="3968740"/>
            <a:ext cx="1584954" cy="1090878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356B825-A8FB-4DAA-AB7F-B7C5235013F5}"/>
                  </a:ext>
                </a:extLst>
              </p:cNvPr>
              <p:cNvSpPr txBox="1"/>
              <p:nvPr/>
            </p:nvSpPr>
            <p:spPr>
              <a:xfrm>
                <a:off x="505336" y="1047002"/>
                <a:ext cx="297182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sz="24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={</m:t>
                      </m:r>
                      <m:r>
                        <a:rPr lang="en-US" sz="24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sz="24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sz="24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24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240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356B825-A8FB-4DAA-AB7F-B7C5235013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336" y="1047002"/>
                <a:ext cx="2971825" cy="461665"/>
              </a:xfrm>
              <a:prstGeom prst="rect">
                <a:avLst/>
              </a:prstGeom>
              <a:blipFill>
                <a:blip r:embed="rId7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C1CF4E8-4F21-46C2-912F-081B2CBB0F60}"/>
                  </a:ext>
                </a:extLst>
              </p:cNvPr>
              <p:cNvSpPr txBox="1"/>
              <p:nvPr/>
            </p:nvSpPr>
            <p:spPr>
              <a:xfrm>
                <a:off x="3027188" y="1079067"/>
                <a:ext cx="198630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4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=1,2,3</m:t>
                      </m:r>
                    </m:oMath>
                  </m:oMathPara>
                </a14:m>
                <a:endParaRPr lang="en-US" sz="240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C1CF4E8-4F21-46C2-912F-081B2CBB0F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7188" y="1079067"/>
                <a:ext cx="1986306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28F50EF-EE62-4EE9-95E1-82C59140F1F5}"/>
                  </a:ext>
                </a:extLst>
              </p:cNvPr>
              <p:cNvSpPr txBox="1"/>
              <p:nvPr/>
            </p:nvSpPr>
            <p:spPr>
              <a:xfrm>
                <a:off x="460451" y="1477869"/>
                <a:ext cx="548955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F2A792"/>
                          </a:solidFill>
                          <a:latin typeface="Cambria Math" panose="02040503050406030204" pitchFamily="18" charset="0"/>
                        </a:rPr>
                        <m:t>𝑉𝑎𝑟𝑖𝑎𝑏𝑙𝑒𝑠</m:t>
                      </m:r>
                      <m:r>
                        <a:rPr lang="en-US" sz="24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={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, …,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240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28F50EF-EE62-4EE9-95E1-82C59140F1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451" y="1477869"/>
                <a:ext cx="5489553" cy="461665"/>
              </a:xfrm>
              <a:prstGeom prst="rect">
                <a:avLst/>
              </a:prstGeom>
              <a:blipFill>
                <a:blip r:embed="rId9"/>
                <a:stretch>
                  <a:fillRect b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FFBF3B19-2A8E-45AA-962A-EB94A324B765}"/>
              </a:ext>
            </a:extLst>
          </p:cNvPr>
          <p:cNvSpPr txBox="1"/>
          <p:nvPr/>
        </p:nvSpPr>
        <p:spPr>
          <a:xfrm>
            <a:off x="750451" y="1997508"/>
            <a:ext cx="5565313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2A792"/>
                </a:solidFill>
              </a:rPr>
              <a:t>Clauses: </a:t>
            </a: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	Every node gets a color: 	</a:t>
            </a:r>
          </a:p>
          <a:p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	</a:t>
            </a: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     Adjacent nodes have diff color:</a:t>
            </a:r>
          </a:p>
          <a:p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A7ECFDB-5585-47FC-86C8-C7DA00A07D0A}"/>
                  </a:ext>
                </a:extLst>
              </p:cNvPr>
              <p:cNvSpPr txBox="1"/>
              <p:nvPr/>
            </p:nvSpPr>
            <p:spPr>
              <a:xfrm>
                <a:off x="1333468" y="2900585"/>
                <a:ext cx="2199639" cy="4308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2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2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22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2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∨</m:t>
                          </m:r>
                          <m:sSub>
                            <m:sSubPr>
                              <m:ctrlPr>
                                <a:rPr lang="en-US" sz="22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22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2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∨</m:t>
                          </m:r>
                          <m:sSub>
                            <m:sSubPr>
                              <m:ctrlPr>
                                <a:rPr lang="en-US" sz="22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22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A7ECFDB-5585-47FC-86C8-C7DA00A07D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3468" y="2900585"/>
                <a:ext cx="2199639" cy="430887"/>
              </a:xfrm>
              <a:prstGeom prst="rect">
                <a:avLst/>
              </a:prstGeom>
              <a:blipFill>
                <a:blip r:embed="rId10"/>
                <a:stretch>
                  <a:fillRect b="-14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CF96737-29D8-4AC9-B1AD-3D5E68EFAE9C}"/>
                  </a:ext>
                </a:extLst>
              </p:cNvPr>
              <p:cNvSpPr txBox="1"/>
              <p:nvPr/>
            </p:nvSpPr>
            <p:spPr>
              <a:xfrm>
                <a:off x="1333468" y="3534217"/>
                <a:ext cx="2199639" cy="4308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2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2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2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2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∨</m:t>
                          </m:r>
                          <m:sSub>
                            <m:sSubPr>
                              <m:ctrlPr>
                                <a:rPr lang="en-US" sz="22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2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2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∨</m:t>
                          </m:r>
                          <m:sSub>
                            <m:sSubPr>
                              <m:ctrlPr>
                                <a:rPr lang="en-US" sz="22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2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CF96737-29D8-4AC9-B1AD-3D5E68EFAE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3468" y="3534217"/>
                <a:ext cx="2199639" cy="430887"/>
              </a:xfrm>
              <a:prstGeom prst="rect">
                <a:avLst/>
              </a:prstGeom>
              <a:blipFill>
                <a:blip r:embed="rId11"/>
                <a:stretch>
                  <a:fillRect b="-1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986B8FD-3257-4378-B253-970DEE97E729}"/>
                  </a:ext>
                </a:extLst>
              </p:cNvPr>
              <p:cNvSpPr txBox="1"/>
              <p:nvPr/>
            </p:nvSpPr>
            <p:spPr>
              <a:xfrm>
                <a:off x="1291645" y="3174002"/>
                <a:ext cx="2199639" cy="4308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…………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986B8FD-3257-4378-B253-970DEE97E7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1645" y="3174002"/>
                <a:ext cx="2199639" cy="43088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9DF3EB9-08B3-44CA-AB11-46E0E68E66B8}"/>
                  </a:ext>
                </a:extLst>
              </p:cNvPr>
              <p:cNvSpPr txBox="1"/>
              <p:nvPr/>
            </p:nvSpPr>
            <p:spPr>
              <a:xfrm>
                <a:off x="1453604" y="4771554"/>
                <a:ext cx="3281680" cy="4308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2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US" sz="22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2200" b="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2200" b="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acc>
                          <m:r>
                            <a:rPr lang="en-US" sz="22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∨</m:t>
                          </m:r>
                          <m:acc>
                            <m:accPr>
                              <m:chr m:val="̅"/>
                              <m:ctrlPr>
                                <a:rPr lang="en-US" sz="22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2200" b="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2200" b="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US" sz="22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∧…∧</m:t>
                      </m:r>
                      <m:d>
                        <m:dPr>
                          <m:ctrlPr>
                            <a:rPr lang="en-US" sz="22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US" sz="220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2200" i="1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2200" b="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acc>
                          <m:r>
                            <a:rPr lang="en-US" sz="22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∨</m:t>
                          </m:r>
                          <m:acc>
                            <m:accPr>
                              <m:chr m:val="̅"/>
                              <m:ctrlPr>
                                <a:rPr lang="en-US" sz="220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2200" i="1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2200" b="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acc>
                        </m:e>
                      </m:d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9DF3EB9-08B3-44CA-AB11-46E0E68E66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3604" y="4771554"/>
                <a:ext cx="3281680" cy="430887"/>
              </a:xfrm>
              <a:prstGeom prst="rect">
                <a:avLst/>
              </a:prstGeom>
              <a:blipFill>
                <a:blip r:embed="rId13"/>
                <a:stretch>
                  <a:fillRect b="-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E3F8225-F967-44CA-9339-A4E9B7E50301}"/>
                  </a:ext>
                </a:extLst>
              </p:cNvPr>
              <p:cNvSpPr txBox="1"/>
              <p:nvPr/>
            </p:nvSpPr>
            <p:spPr>
              <a:xfrm>
                <a:off x="1384268" y="5693476"/>
                <a:ext cx="3281680" cy="4308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2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US" sz="22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2200" b="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200" b="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acc>
                          <m:r>
                            <a:rPr lang="en-US" sz="22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∨</m:t>
                          </m:r>
                          <m:acc>
                            <m:accPr>
                              <m:chr m:val="̅"/>
                              <m:ctrlPr>
                                <a:rPr lang="en-US" sz="22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2200" b="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200" b="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US" sz="22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∧…∧</m:t>
                      </m:r>
                      <m:d>
                        <m:dPr>
                          <m:ctrlPr>
                            <a:rPr lang="en-US" sz="22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US" sz="220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2200" i="1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200" b="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acc>
                          <m:r>
                            <a:rPr lang="en-US" sz="22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∨</m:t>
                          </m:r>
                          <m:acc>
                            <m:accPr>
                              <m:chr m:val="̅"/>
                              <m:ctrlPr>
                                <a:rPr lang="en-US" sz="220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2200" i="1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200" b="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acc>
                        </m:e>
                      </m:d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E3F8225-F967-44CA-9339-A4E9B7E503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4268" y="5693476"/>
                <a:ext cx="3281680" cy="430887"/>
              </a:xfrm>
              <a:prstGeom prst="rect">
                <a:avLst/>
              </a:prstGeom>
              <a:blipFill>
                <a:blip r:embed="rId14"/>
                <a:stretch>
                  <a:fillRect b="-98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3E182CA-8A58-4608-BF70-1FB79897D684}"/>
                  </a:ext>
                </a:extLst>
              </p:cNvPr>
              <p:cNvSpPr txBox="1"/>
              <p:nvPr/>
            </p:nvSpPr>
            <p:spPr>
              <a:xfrm>
                <a:off x="2105407" y="5131769"/>
                <a:ext cx="2199639" cy="4308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…………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3E182CA-8A58-4608-BF70-1FB79897D6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5407" y="5131769"/>
                <a:ext cx="2199639" cy="43088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23272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4C4F963-9BC7-401E-B2A3-B88A1F8C2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18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C81E58EC-9E00-4C96-AA3E-CA2C3DE72B0C}"/>
              </a:ext>
            </a:extLst>
          </p:cNvPr>
          <p:cNvSpPr txBox="1">
            <a:spLocks/>
          </p:cNvSpPr>
          <p:nvPr/>
        </p:nvSpPr>
        <p:spPr>
          <a:xfrm>
            <a:off x="4220456" y="2886179"/>
            <a:ext cx="4274615" cy="108564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kern="1200" cap="none" spc="0" baseline="0">
                <a:solidFill>
                  <a:srgbClr val="FFC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dirty="0"/>
              <a:t>SAT Solvers</a:t>
            </a:r>
          </a:p>
        </p:txBody>
      </p:sp>
    </p:spTree>
    <p:extLst>
      <p:ext uri="{BB962C8B-B14F-4D97-AF65-F5344CB8AC3E}">
        <p14:creationId xmlns:p14="http://schemas.microsoft.com/office/powerpoint/2010/main" val="30050124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250EEF-33CD-4FC1-BC0E-B1C4CCCC5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pPr/>
              <a:t>2</a:t>
            </a:fld>
            <a:r>
              <a:rPr lang="en-US"/>
              <a:t> </a:t>
            </a:r>
            <a:endParaRPr lang="en-US" dirty="0"/>
          </a:p>
        </p:txBody>
      </p:sp>
      <p:pic>
        <p:nvPicPr>
          <p:cNvPr id="6" name="Picture 5" descr="Diagram, timeline&#10;&#10;Description automatically generated">
            <a:extLst>
              <a:ext uri="{FF2B5EF4-FFF2-40B4-BE49-F238E27FC236}">
                <a16:creationId xmlns:a16="http://schemas.microsoft.com/office/drawing/2014/main" id="{E7CEE684-7430-4DC7-A947-649D04F940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403"/>
            <a:ext cx="12192000" cy="6381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7053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A31A2D-431E-4621-8E6C-ACCF5ED27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pPr/>
              <a:t>3</a:t>
            </a:fld>
            <a:r>
              <a:rPr lang="en-US"/>
              <a:t> 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79032E5-41B9-4E9C-B7DE-D936E37BCBFC}"/>
              </a:ext>
            </a:extLst>
          </p:cNvPr>
          <p:cNvSpPr txBox="1">
            <a:spLocks/>
          </p:cNvSpPr>
          <p:nvPr/>
        </p:nvSpPr>
        <p:spPr>
          <a:xfrm>
            <a:off x="2607966" y="2886179"/>
            <a:ext cx="7374834" cy="108564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kern="1200" cap="none" spc="0" baseline="0">
                <a:solidFill>
                  <a:srgbClr val="FFC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dirty="0"/>
              <a:t>SAT: Why and What</a:t>
            </a:r>
          </a:p>
        </p:txBody>
      </p:sp>
    </p:spTree>
    <p:extLst>
      <p:ext uri="{BB962C8B-B14F-4D97-AF65-F5344CB8AC3E}">
        <p14:creationId xmlns:p14="http://schemas.microsoft.com/office/powerpoint/2010/main" val="40434346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28135A3-D9F6-4B3E-9CA2-727A96F80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Propositional Logic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346A139D-F523-4A8E-9BEE-39C7CB2ED26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41811" y="895144"/>
                <a:ext cx="10545418" cy="2679598"/>
              </a:xfrm>
            </p:spPr>
            <p:txBody>
              <a:bodyPr/>
              <a:lstStyle/>
              <a:p>
                <a:r>
                  <a:rPr lang="en-US" dirty="0"/>
                  <a:t>A </a:t>
                </a:r>
                <a:r>
                  <a:rPr lang="en-US" i="1" dirty="0">
                    <a:solidFill>
                      <a:srgbClr val="FFC000"/>
                    </a:solidFill>
                  </a:rPr>
                  <a:t>literal</a:t>
                </a:r>
                <a:r>
                  <a:rPr lang="en-US" dirty="0"/>
                  <a:t> is a Boolean variable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or its negation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endParaRPr lang="en-US" dirty="0"/>
              </a:p>
              <a:p>
                <a:r>
                  <a:rPr lang="en-US" dirty="0"/>
                  <a:t>A </a:t>
                </a:r>
                <a:r>
                  <a:rPr lang="en-US" i="1" dirty="0">
                    <a:solidFill>
                      <a:srgbClr val="FFC000"/>
                    </a:solidFill>
                  </a:rPr>
                  <a:t>clause</a:t>
                </a:r>
                <a:r>
                  <a:rPr lang="en-US" dirty="0"/>
                  <a:t> is a disjunction (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∨</m:t>
                    </m:r>
                  </m:oMath>
                </a14:m>
                <a:r>
                  <a:rPr lang="en-US" dirty="0"/>
                  <a:t>) of literals </a:t>
                </a:r>
              </a:p>
              <a:p>
                <a:r>
                  <a:rPr lang="en-US" dirty="0"/>
                  <a:t>A </a:t>
                </a:r>
                <a:r>
                  <a:rPr lang="en-US" i="1" dirty="0">
                    <a:solidFill>
                      <a:srgbClr val="FFC000"/>
                    </a:solidFill>
                  </a:rPr>
                  <a:t>CNF formula</a:t>
                </a:r>
                <a:r>
                  <a:rPr lang="en-US" dirty="0"/>
                  <a:t> is a conjunction (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</m:t>
                    </m:r>
                  </m:oMath>
                </a14:m>
                <a:r>
                  <a:rPr lang="en-US" dirty="0"/>
                  <a:t>) of clauses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346A139D-F523-4A8E-9BEE-39C7CB2ED26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41811" y="895144"/>
                <a:ext cx="10545418" cy="2679598"/>
              </a:xfrm>
              <a:blipFill>
                <a:blip r:embed="rId2"/>
                <a:stretch>
                  <a:fillRect l="-10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F438152-F9B3-4A0D-86EF-85B2683AED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AC0131A-ECEA-4C50-AE7C-9BCBF1C91FE9}"/>
                  </a:ext>
                </a:extLst>
              </p:cNvPr>
              <p:cNvSpPr txBox="1"/>
              <p:nvPr/>
            </p:nvSpPr>
            <p:spPr>
              <a:xfrm>
                <a:off x="1440425" y="3429000"/>
                <a:ext cx="581569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2800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800" i="1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∨</m:t>
                          </m:r>
                          <m:r>
                            <a:rPr lang="en-US" sz="2800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̅"/>
                              <m:ctrlPr>
                                <a:rPr lang="en-US" sz="2800" b="0" i="1" smtClean="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solidFill>
                                        <a:schemeClr val="bg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solidFill>
                                        <a:schemeClr val="bg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chemeClr val="bg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acc>
                          <m:r>
                            <a:rPr lang="en-US" sz="2800" i="1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∨</m:t>
                          </m:r>
                          <m:acc>
                            <m:accPr>
                              <m:chr m:val="̅"/>
                              <m:ctrlPr>
                                <a:rPr lang="en-US" sz="2800" b="0" i="1" smtClean="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solidFill>
                                        <a:schemeClr val="bg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solidFill>
                                        <a:schemeClr val="bg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chemeClr val="bg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US" sz="2800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∧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∧(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i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∨</m:t>
                      </m:r>
                      <m:r>
                        <a:rPr lang="en-US" sz="2800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̅"/>
                          <m:ctrlPr>
                            <a:rPr lang="en-US" sz="2800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acc>
                      <m:r>
                        <a:rPr lang="en-US" sz="2800" i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AC0131A-ECEA-4C50-AE7C-9BCBF1C91F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0425" y="3429000"/>
                <a:ext cx="5815695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D948380-19ED-4A8D-9793-352B95E9DE3E}"/>
                  </a:ext>
                </a:extLst>
              </p:cNvPr>
              <p:cNvSpPr txBox="1"/>
              <p:nvPr/>
            </p:nvSpPr>
            <p:spPr>
              <a:xfrm>
                <a:off x="1440425" y="3983036"/>
                <a:ext cx="331898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𝑉𝑎𝑟𝑠</m:t>
                    </m:r>
                    <m:d>
                      <m:dPr>
                        <m:ctrlPr>
                          <a:rPr lang="en-US" sz="2800" b="0" i="1" smtClean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</m:d>
                    <m:r>
                      <a:rPr lang="en-US" sz="2800" b="0" i="1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sz="2800" b="0" i="1" smtClean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b="0" i="0" smtClean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b="0" i="1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800" b="0" i="1" smtClean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800" b="0" i="1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800" b="0" i="1" smtClean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chemeClr val="bg1">
                        <a:lumMod val="95000"/>
                      </a:schemeClr>
                    </a:solidFill>
                  </a:rPr>
                  <a:t>}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D948380-19ED-4A8D-9793-352B95E9DE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0425" y="3983036"/>
                <a:ext cx="3318986" cy="430887"/>
              </a:xfrm>
              <a:prstGeom prst="rect">
                <a:avLst/>
              </a:prstGeom>
              <a:blipFill>
                <a:blip r:embed="rId4"/>
                <a:stretch>
                  <a:fillRect t="-23944" r="-6055" b="-50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9A8ADE1-FE60-4003-B4D7-499222B004B5}"/>
                  </a:ext>
                </a:extLst>
              </p:cNvPr>
              <p:cNvSpPr txBox="1"/>
              <p:nvPr/>
            </p:nvSpPr>
            <p:spPr>
              <a:xfrm>
                <a:off x="1440425" y="4549915"/>
                <a:ext cx="486505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𝐿𝑖𝑡𝑒𝑟𝑎𝑙𝑠</m:t>
                    </m:r>
                    <m:d>
                      <m:dPr>
                        <m:ctrlPr>
                          <a:rPr lang="en-US" sz="2800" b="0" i="1" smtClean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</m:d>
                    <m:r>
                      <a:rPr lang="en-US" sz="2800" b="0" i="1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sz="2800" b="0" i="1" smtClean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b="0" i="0" smtClean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b="0" i="1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800" b="0" i="1" smtClean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800" b="0" i="1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acc>
                      <m:accPr>
                        <m:chr m:val="̅"/>
                        <m:ctrlPr>
                          <a:rPr lang="en-US" sz="2800" b="0" i="1" smtClean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800" b="0" i="1" smtClean="0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acc>
                    <m:r>
                      <a:rPr lang="en-US" sz="2800" b="0" i="1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800" b="0" i="1" smtClean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chemeClr val="bg1">
                        <a:lumMod val="95000"/>
                      </a:schemeClr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chemeClr val="bg1">
                        <a:lumMod val="95000"/>
                      </a:schemeClr>
                    </a:solidFill>
                  </a:rPr>
                  <a:t>}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9A8ADE1-FE60-4003-B4D7-499222B004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0425" y="4549915"/>
                <a:ext cx="4865050" cy="430887"/>
              </a:xfrm>
              <a:prstGeom prst="rect">
                <a:avLst/>
              </a:prstGeom>
              <a:blipFill>
                <a:blip r:embed="rId5"/>
                <a:stretch>
                  <a:fillRect t="-23944" r="-3509" b="-50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583B982-E943-40E2-AD69-A7D74BCE0382}"/>
                  </a:ext>
                </a:extLst>
              </p:cNvPr>
              <p:cNvSpPr txBox="1"/>
              <p:nvPr/>
            </p:nvSpPr>
            <p:spPr>
              <a:xfrm>
                <a:off x="1440425" y="5103092"/>
                <a:ext cx="708546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𝐶𝑙𝑎𝑢𝑠𝑒𝑠</m:t>
                    </m:r>
                    <m:d>
                      <m:dPr>
                        <m:ctrlPr>
                          <a:rPr lang="en-US" sz="2800" b="0" i="1" smtClean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</m:d>
                    <m:r>
                      <a:rPr lang="en-US" sz="2800" b="0" i="1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={</m:t>
                    </m:r>
                    <m:d>
                      <m:dPr>
                        <m:ctrlPr>
                          <a:rPr lang="en-US" sz="2800" i="1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800" i="1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∨ </m:t>
                        </m:r>
                        <m:acc>
                          <m:accPr>
                            <m:chr m:val="̅"/>
                            <m:ctrlPr>
                              <a:rPr lang="en-US" sz="2800" i="1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800" i="1">
                                    <a:solidFill>
                                      <a:schemeClr val="bg1">
                                        <a:lumMod val="9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solidFill>
                                      <a:schemeClr val="bg1">
                                        <a:lumMod val="9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800" i="1">
                                    <a:solidFill>
                                      <a:schemeClr val="bg1">
                                        <a:lumMod val="9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acc>
                        <m:r>
                          <a:rPr lang="en-US" sz="2800" i="1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∨</m:t>
                        </m:r>
                        <m:acc>
                          <m:accPr>
                            <m:chr m:val="̅"/>
                            <m:ctrlPr>
                              <a:rPr lang="en-US" sz="2800" i="1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800" i="1">
                                    <a:solidFill>
                                      <a:schemeClr val="bg1">
                                        <a:lumMod val="9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solidFill>
                                      <a:schemeClr val="bg1">
                                        <a:lumMod val="9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800" i="1">
                                    <a:solidFill>
                                      <a:schemeClr val="bg1">
                                        <a:lumMod val="9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acc>
                      </m:e>
                    </m:d>
                    <m:r>
                      <a:rPr lang="en-US" sz="2800" b="0" i="0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ctrlPr>
                          <a:rPr lang="en-US" sz="2800" i="1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800" dirty="0">
                    <a:solidFill>
                      <a:schemeClr val="bg1">
                        <a:lumMod val="95000"/>
                      </a:schemeClr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800" i="1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800" i="1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∨ </m:t>
                    </m:r>
                    <m:acc>
                      <m:accPr>
                        <m:chr m:val="̅"/>
                        <m:ctrlPr>
                          <a:rPr lang="en-US" sz="2800" i="1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800" i="1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acc>
                    <m:r>
                      <a:rPr lang="en-US" sz="2800" i="1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>
                    <a:solidFill>
                      <a:schemeClr val="bg1">
                        <a:lumMod val="95000"/>
                      </a:schemeClr>
                    </a:solidFill>
                  </a:rPr>
                  <a:t>}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583B982-E943-40E2-AD69-A7D74BCE03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0425" y="5103092"/>
                <a:ext cx="7085466" cy="430887"/>
              </a:xfrm>
              <a:prstGeom prst="rect">
                <a:avLst/>
              </a:prstGeom>
              <a:blipFill>
                <a:blip r:embed="rId6"/>
                <a:stretch>
                  <a:fillRect t="-23944" r="-2064" b="-50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629545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08E94-0E71-4D12-9DA3-26FDBE67A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Satisfiability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A59F5C4-633D-4A7E-A669-907D53B35E1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Truth assignment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True 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False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dirty="0"/>
                  <a:t> satisfies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if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True </a:t>
                </a:r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/>
                  <a:t> if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False</a:t>
                </a:r>
              </a:p>
              <a:p>
                <a:pPr lvl="1"/>
                <a:r>
                  <a:rPr lang="en-US" dirty="0"/>
                  <a:t>A clause if it satisfies at least one of its literals</a:t>
                </a:r>
              </a:p>
              <a:p>
                <a:pPr lvl="1"/>
                <a:r>
                  <a:rPr lang="en-US" dirty="0"/>
                  <a:t>A CNF formula if it satisfies all of its clauses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A59F5C4-633D-4A7E-A669-907D53B35E1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91373F-A519-48BA-91BE-8BE8473B1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pPr/>
              <a:t>5</a:t>
            </a:fld>
            <a:r>
              <a:rPr lang="en-US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17457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08E94-0E71-4D12-9DA3-26FDBE67A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Satisfiability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A59F5C4-633D-4A7E-A669-907D53B35E1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dirty="0"/>
                  <a:t> is a </a:t>
                </a:r>
                <a:r>
                  <a:rPr lang="en-US" i="1" dirty="0">
                    <a:solidFill>
                      <a:srgbClr val="FFC000"/>
                    </a:solidFill>
                  </a:rPr>
                  <a:t>satisfying assignment </a:t>
                </a:r>
                <a:r>
                  <a:rPr lang="en-US" dirty="0"/>
                  <a:t>of a CNF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dirty="0"/>
                  <a:t> if it satisfies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dirty="0"/>
                  <a:t> is </a:t>
                </a:r>
                <a:r>
                  <a:rPr lang="en-US" i="1" dirty="0">
                    <a:solidFill>
                      <a:srgbClr val="FFC000"/>
                    </a:solidFill>
                  </a:rPr>
                  <a:t>satisfiable</a:t>
                </a:r>
                <a:r>
                  <a:rPr lang="en-US" dirty="0"/>
                  <a:t> if there exists a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dirty="0"/>
                  <a:t> that satisfies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The </a:t>
                </a:r>
                <a:r>
                  <a:rPr lang="en-US" i="1" dirty="0">
                    <a:solidFill>
                      <a:srgbClr val="FFC000"/>
                    </a:solidFill>
                  </a:rPr>
                  <a:t>Satisfiability Problem</a:t>
                </a:r>
                <a:r>
                  <a:rPr lang="en-US" dirty="0"/>
                  <a:t> determines whether a given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dirty="0"/>
                  <a:t> is satisfiable or not.</a:t>
                </a:r>
              </a:p>
              <a:p>
                <a:pPr marL="3600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A59F5C4-633D-4A7E-A669-907D53B35E1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91373F-A519-48BA-91BE-8BE8473B1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pPr/>
              <a:t>6</a:t>
            </a:fld>
            <a:r>
              <a:rPr lang="en-US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97909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FCCD9-62D5-46C7-9811-B7F1FC13B0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Satisfiability: 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26500F-865F-4AFD-9ABF-F6CF6C56AD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pPr/>
              <a:t>7</a:t>
            </a:fld>
            <a:r>
              <a:rPr lang="en-US"/>
              <a:t> 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880209-9FD4-4015-ACB1-245D8D3971DF}"/>
              </a:ext>
            </a:extLst>
          </p:cNvPr>
          <p:cNvSpPr txBox="1"/>
          <p:nvPr/>
        </p:nvSpPr>
        <p:spPr>
          <a:xfrm>
            <a:off x="1608640" y="1789471"/>
            <a:ext cx="3205316" cy="461665"/>
          </a:xfrm>
          <a:prstGeom prst="rect">
            <a:avLst/>
          </a:prstGeom>
          <a:solidFill>
            <a:srgbClr val="8DD848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Satisfiable Formula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28DCF4-0199-4788-826C-C1AA0C43EADB}"/>
              </a:ext>
            </a:extLst>
          </p:cNvPr>
          <p:cNvSpPr txBox="1"/>
          <p:nvPr/>
        </p:nvSpPr>
        <p:spPr>
          <a:xfrm>
            <a:off x="7334072" y="1837433"/>
            <a:ext cx="3205316" cy="461665"/>
          </a:xfrm>
          <a:prstGeom prst="rect">
            <a:avLst/>
          </a:prstGeom>
          <a:solidFill>
            <a:srgbClr val="F2A79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Unsatisfiable Formula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CE96121-95E8-46B5-B983-090E82CBA600}"/>
                  </a:ext>
                </a:extLst>
              </p:cNvPr>
              <p:cNvSpPr txBox="1"/>
              <p:nvPr/>
            </p:nvSpPr>
            <p:spPr>
              <a:xfrm>
                <a:off x="1608640" y="2604052"/>
                <a:ext cx="62940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CE96121-95E8-46B5-B983-090E82CBA6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8640" y="2604052"/>
                <a:ext cx="629403" cy="369332"/>
              </a:xfrm>
              <a:prstGeom prst="rect">
                <a:avLst/>
              </a:prstGeom>
              <a:blipFill>
                <a:blip r:embed="rId2"/>
                <a:stretch>
                  <a:fillRect l="-16505" r="-16505" b="-360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228EDD4-F306-40A1-9E09-0C846F383271}"/>
                  </a:ext>
                </a:extLst>
              </p:cNvPr>
              <p:cNvSpPr txBox="1"/>
              <p:nvPr/>
            </p:nvSpPr>
            <p:spPr>
              <a:xfrm>
                <a:off x="7823909" y="2604052"/>
                <a:ext cx="149880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∧</m:t>
                      </m:r>
                      <m:r>
                        <a:rPr lang="en-US" sz="24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̅"/>
                          <m:ctrlPr>
                            <a:rPr lang="en-US" sz="24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IN" sz="24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lang="en-US" sz="24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228EDD4-F306-40A1-9E09-0C846F3832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3909" y="2604052"/>
                <a:ext cx="1498807" cy="369332"/>
              </a:xfrm>
              <a:prstGeom prst="rect">
                <a:avLst/>
              </a:prstGeom>
              <a:blipFill>
                <a:blip r:embed="rId3"/>
                <a:stretch>
                  <a:fillRect r="-6911" b="-3606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E82D0C1-9806-4DD6-B089-722584545415}"/>
                  </a:ext>
                </a:extLst>
              </p:cNvPr>
              <p:cNvSpPr txBox="1"/>
              <p:nvPr/>
            </p:nvSpPr>
            <p:spPr>
              <a:xfrm>
                <a:off x="4575417" y="4873487"/>
                <a:ext cx="238956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∨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US" sz="24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US" sz="2400" i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∨</m:t>
                      </m:r>
                      <m:r>
                        <a:rPr lang="en-US" sz="24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E82D0C1-9806-4DD6-B089-7225845454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5417" y="4873487"/>
                <a:ext cx="2389564" cy="369332"/>
              </a:xfrm>
              <a:prstGeom prst="rect">
                <a:avLst/>
              </a:prstGeom>
              <a:blipFill>
                <a:blip r:embed="rId4"/>
                <a:stretch>
                  <a:fillRect r="-4082" b="-360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A227E7A-7B3C-449E-98D3-B1656A85B1E0}"/>
                  </a:ext>
                </a:extLst>
              </p:cNvPr>
              <p:cNvSpPr txBox="1"/>
              <p:nvPr/>
            </p:nvSpPr>
            <p:spPr>
              <a:xfrm>
                <a:off x="4575417" y="5286922"/>
                <a:ext cx="416299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US" sz="24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acc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∨</m:t>
                              </m:r>
                              <m:r>
                                <a:rPr lang="en-US" sz="24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∧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US" sz="24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acc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∨</m:t>
                              </m:r>
                              <m:r>
                                <a:rPr lang="en-US" sz="240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∨</m:t>
                          </m:r>
                          <m:acc>
                            <m:accPr>
                              <m:chr m:val="̅"/>
                              <m:ctrlPr>
                                <a:rPr lang="en-US" sz="240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US" sz="24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∧(</m:t>
                      </m:r>
                      <m:acc>
                        <m:accPr>
                          <m:chr m:val="̅"/>
                          <m:ctrlPr>
                            <a:rPr lang="en-US" sz="24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lang="en-US" sz="24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A227E7A-7B3C-449E-98D3-B1656A85B1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5417" y="5286922"/>
                <a:ext cx="4162999" cy="369332"/>
              </a:xfrm>
              <a:prstGeom prst="rect">
                <a:avLst/>
              </a:prstGeom>
              <a:blipFill>
                <a:blip r:embed="rId5"/>
                <a:stretch>
                  <a:fillRect r="-2199" b="-360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A138D86-5C22-4992-91AC-F5093675B777}"/>
                  </a:ext>
                </a:extLst>
              </p:cNvPr>
              <p:cNvSpPr txBox="1"/>
              <p:nvPr/>
            </p:nvSpPr>
            <p:spPr>
              <a:xfrm>
                <a:off x="4575417" y="5776542"/>
                <a:ext cx="355514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∧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US" sz="24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US" sz="24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∧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US" sz="24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acc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∨</m:t>
                              </m:r>
                              <m:r>
                                <a:rPr lang="en-US" sz="240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∨</m:t>
                          </m:r>
                          <m:acc>
                            <m:accPr>
                              <m:chr m:val="̅"/>
                              <m:ctrlPr>
                                <a:rPr lang="en-US" sz="240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acc>
                        </m:e>
                      </m:d>
                    </m:oMath>
                  </m:oMathPara>
                </a14:m>
                <a:endParaRPr lang="en-US" sz="240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A138D86-5C22-4992-91AC-F5093675B7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5417" y="5776542"/>
                <a:ext cx="3555140" cy="369332"/>
              </a:xfrm>
              <a:prstGeom prst="rect">
                <a:avLst/>
              </a:prstGeom>
              <a:blipFill>
                <a:blip r:embed="rId6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0A74B79-8657-4986-BF06-5C059090FEBA}"/>
                  </a:ext>
                </a:extLst>
              </p:cNvPr>
              <p:cNvSpPr txBox="1"/>
              <p:nvPr/>
            </p:nvSpPr>
            <p:spPr>
              <a:xfrm>
                <a:off x="4575417" y="6333317"/>
                <a:ext cx="436504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∨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∧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∨</m:t>
                          </m:r>
                          <m:acc>
                            <m:accPr>
                              <m:chr m:val="̅"/>
                              <m:ctrlPr>
                                <a:rPr lang="en-US" sz="24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US" sz="24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∧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US" sz="24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acc>
                          <m:r>
                            <a:rPr lang="en-US" sz="24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∨</m:t>
                          </m:r>
                          <m:r>
                            <a:rPr lang="en-US" sz="24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̅"/>
                              <m:ctrlPr>
                                <a:rPr lang="en-US" sz="24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acc>
                        </m:e>
                      </m:d>
                    </m:oMath>
                  </m:oMathPara>
                </a14:m>
                <a:endParaRPr lang="en-US" sz="240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0A74B79-8657-4986-BF06-5C059090FE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5417" y="6333317"/>
                <a:ext cx="4365041" cy="369332"/>
              </a:xfrm>
              <a:prstGeom prst="rect">
                <a:avLst/>
              </a:prstGeom>
              <a:blipFill>
                <a:blip r:embed="rId7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76156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495 -0.09815 L -0.24245 -0.2604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875" y="-812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5117 -0.02686 L -0.24518 -0.26135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01" y="-117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5013 -0.22893 L 0.26641 -0.3912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807" y="-812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5013 -0.22893 L 0.2664 -0.3912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807" y="-812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FE403A-35C4-484E-BA7E-212110FE6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Satisfiability: Scheduling Meeting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4278D5-5D60-4242-BF5D-6A7936EC3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pPr/>
              <a:t>8</a:t>
            </a:fld>
            <a:r>
              <a:rPr lang="en-US"/>
              <a:t> 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3291E7-DC84-4EE2-A470-7DCE92311DE6}"/>
              </a:ext>
            </a:extLst>
          </p:cNvPr>
          <p:cNvSpPr txBox="1"/>
          <p:nvPr/>
        </p:nvSpPr>
        <p:spPr>
          <a:xfrm>
            <a:off x="1590796" y="1071823"/>
            <a:ext cx="72058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A can only meet on Monday or Wednesday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432161-BEAC-4B90-B98B-E44D3DE56BF0}"/>
              </a:ext>
            </a:extLst>
          </p:cNvPr>
          <p:cNvSpPr txBox="1"/>
          <p:nvPr/>
        </p:nvSpPr>
        <p:spPr>
          <a:xfrm>
            <a:off x="1590795" y="1576678"/>
            <a:ext cx="72058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B cannot meet on Wednesday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96F890-4CD3-4308-920D-4EB1030DB3E6}"/>
              </a:ext>
            </a:extLst>
          </p:cNvPr>
          <p:cNvSpPr txBox="1"/>
          <p:nvPr/>
        </p:nvSpPr>
        <p:spPr>
          <a:xfrm>
            <a:off x="1590795" y="2081533"/>
            <a:ext cx="72058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C cannot meet on Friday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34BD8B-272F-4929-8E6E-940B606423CD}"/>
              </a:ext>
            </a:extLst>
          </p:cNvPr>
          <p:cNvSpPr txBox="1"/>
          <p:nvPr/>
        </p:nvSpPr>
        <p:spPr>
          <a:xfrm>
            <a:off x="1590795" y="2550449"/>
            <a:ext cx="72058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D can only meet on Thursday or Friday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3E1717-5526-412A-B459-574921F7D862}"/>
              </a:ext>
            </a:extLst>
          </p:cNvPr>
          <p:cNvSpPr txBox="1"/>
          <p:nvPr/>
        </p:nvSpPr>
        <p:spPr>
          <a:xfrm>
            <a:off x="431229" y="3284837"/>
            <a:ext cx="38232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8DD848"/>
                </a:solidFill>
              </a:rPr>
              <a:t>SAT problem instance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A05FDD8-0BF1-4866-ABC3-81596B3472CE}"/>
                  </a:ext>
                </a:extLst>
              </p:cNvPr>
              <p:cNvSpPr txBox="1"/>
              <p:nvPr/>
            </p:nvSpPr>
            <p:spPr>
              <a:xfrm>
                <a:off x="1590795" y="3815308"/>
                <a:ext cx="934281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24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∨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∧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US" sz="24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US" sz="24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∧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US" sz="24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5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US" sz="24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∧(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∨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sz="2400" i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∧</m:t>
                      </m:r>
                      <m:r>
                        <a:rPr lang="en-US" sz="24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𝐴𝑡𝑀𝑜𝑠𝑡𝑂𝑛𝑒</m:t>
                      </m:r>
                      <m:r>
                        <a:rPr lang="en-US" sz="24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A05FDD8-0BF1-4866-ABC3-81596B3472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0795" y="3815308"/>
                <a:ext cx="9342814" cy="369332"/>
              </a:xfrm>
              <a:prstGeom prst="rect">
                <a:avLst/>
              </a:prstGeom>
              <a:blipFill>
                <a:blip r:embed="rId2"/>
                <a:stretch>
                  <a:fillRect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E1365504-91AE-D67F-47E2-C3D1DA0E691D}"/>
              </a:ext>
            </a:extLst>
          </p:cNvPr>
          <p:cNvSpPr txBox="1"/>
          <p:nvPr/>
        </p:nvSpPr>
        <p:spPr>
          <a:xfrm>
            <a:off x="7088080" y="1976787"/>
            <a:ext cx="51039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>
                    <a:lumMod val="85000"/>
                  </a:schemeClr>
                </a:solidFill>
              </a:rPr>
              <a:t>Whether there can be a meeting in the week?</a:t>
            </a:r>
          </a:p>
        </p:txBody>
      </p:sp>
    </p:spTree>
    <p:extLst>
      <p:ext uri="{BB962C8B-B14F-4D97-AF65-F5344CB8AC3E}">
        <p14:creationId xmlns:p14="http://schemas.microsoft.com/office/powerpoint/2010/main" val="105136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FE403A-35C4-484E-BA7E-212110FE6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Satisfiability: Scheduling Meeting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4278D5-5D60-4242-BF5D-6A7936EC3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pPr/>
              <a:t>9</a:t>
            </a:fld>
            <a:r>
              <a:rPr lang="en-US"/>
              <a:t> 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3291E7-DC84-4EE2-A470-7DCE92311DE6}"/>
              </a:ext>
            </a:extLst>
          </p:cNvPr>
          <p:cNvSpPr txBox="1"/>
          <p:nvPr/>
        </p:nvSpPr>
        <p:spPr>
          <a:xfrm>
            <a:off x="1456084" y="1019793"/>
            <a:ext cx="72058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A can only meet on Monday or Wednesday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432161-BEAC-4B90-B98B-E44D3DE56BF0}"/>
              </a:ext>
            </a:extLst>
          </p:cNvPr>
          <p:cNvSpPr txBox="1"/>
          <p:nvPr/>
        </p:nvSpPr>
        <p:spPr>
          <a:xfrm>
            <a:off x="1456083" y="1524648"/>
            <a:ext cx="72058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B cannot meet on Wednesday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96F890-4CD3-4308-920D-4EB1030DB3E6}"/>
              </a:ext>
            </a:extLst>
          </p:cNvPr>
          <p:cNvSpPr txBox="1"/>
          <p:nvPr/>
        </p:nvSpPr>
        <p:spPr>
          <a:xfrm>
            <a:off x="1456083" y="2029503"/>
            <a:ext cx="72058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C cannot meet on Friday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34BD8B-272F-4929-8E6E-940B606423CD}"/>
              </a:ext>
            </a:extLst>
          </p:cNvPr>
          <p:cNvSpPr txBox="1"/>
          <p:nvPr/>
        </p:nvSpPr>
        <p:spPr>
          <a:xfrm>
            <a:off x="1456083" y="2498419"/>
            <a:ext cx="72058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D can only meet on Thursday or Friday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3E1717-5526-412A-B459-574921F7D862}"/>
              </a:ext>
            </a:extLst>
          </p:cNvPr>
          <p:cNvSpPr txBox="1"/>
          <p:nvPr/>
        </p:nvSpPr>
        <p:spPr>
          <a:xfrm>
            <a:off x="296517" y="2967335"/>
            <a:ext cx="38232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8DD848"/>
                </a:solidFill>
              </a:rPr>
              <a:t>SAT problem instance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A05FDD8-0BF1-4866-ABC3-81596B3472CE}"/>
                  </a:ext>
                </a:extLst>
              </p:cNvPr>
              <p:cNvSpPr txBox="1"/>
              <p:nvPr/>
            </p:nvSpPr>
            <p:spPr>
              <a:xfrm>
                <a:off x="1456083" y="3497806"/>
                <a:ext cx="510088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24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∨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∧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US" sz="24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US" sz="24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∧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US" sz="24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5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US" sz="24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∧(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∨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A05FDD8-0BF1-4866-ABC3-81596B3472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6083" y="3497806"/>
                <a:ext cx="5100884" cy="369332"/>
              </a:xfrm>
              <a:prstGeom prst="rect">
                <a:avLst/>
              </a:prstGeom>
              <a:blipFill>
                <a:blip r:embed="rId2"/>
                <a:stretch>
                  <a:fillRect l="-956" r="-1553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2D863C8-269F-4200-8C17-539189FAAB2A}"/>
                  </a:ext>
                </a:extLst>
              </p:cNvPr>
              <p:cNvSpPr txBox="1"/>
              <p:nvPr/>
            </p:nvSpPr>
            <p:spPr>
              <a:xfrm>
                <a:off x="1986290" y="3977045"/>
                <a:ext cx="603774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∧ 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US" sz="24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acc>
                          <m:r>
                            <a:rPr lang="en-US" sz="24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∨</m:t>
                          </m:r>
                          <m:acc>
                            <m:accPr>
                              <m:chr m:val="̅"/>
                              <m:ctrlPr>
                                <a:rPr lang="en-US" sz="24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US" sz="24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∧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US" sz="240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acc>
                          <m:r>
                            <a:rPr lang="en-US" sz="24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∨</m:t>
                          </m:r>
                          <m:acc>
                            <m:accPr>
                              <m:chr m:val="̅"/>
                              <m:ctrlPr>
                                <a:rPr lang="en-US" sz="240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US" sz="24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∧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US" sz="240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acc>
                          <m:r>
                            <a:rPr lang="en-US" sz="24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∨</m:t>
                          </m:r>
                          <m:acc>
                            <m:accPr>
                              <m:chr m:val="̅"/>
                              <m:ctrlPr>
                                <a:rPr lang="en-US" sz="240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240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US" sz="24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∧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US" sz="240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acc>
                          <m:r>
                            <a:rPr lang="en-US" sz="24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∨</m:t>
                          </m:r>
                          <m:acc>
                            <m:accPr>
                              <m:chr m:val="̅"/>
                              <m:ctrlPr>
                                <a:rPr lang="en-US" sz="240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5</m:t>
                                  </m:r>
                                </m:sub>
                              </m:sSub>
                            </m:e>
                          </m:acc>
                        </m:e>
                      </m:d>
                    </m:oMath>
                  </m:oMathPara>
                </a14:m>
                <a:endParaRPr lang="en-US" sz="240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2D863C8-269F-4200-8C17-539189FAAB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6290" y="3977045"/>
                <a:ext cx="6037743" cy="369332"/>
              </a:xfrm>
              <a:prstGeom prst="rect">
                <a:avLst/>
              </a:prstGeom>
              <a:blipFill>
                <a:blip r:embed="rId3"/>
                <a:stretch>
                  <a:fillRect l="-404" b="-163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922728A-744B-4B75-9691-DF1F0F76B245}"/>
                  </a:ext>
                </a:extLst>
              </p:cNvPr>
              <p:cNvSpPr txBox="1"/>
              <p:nvPr/>
            </p:nvSpPr>
            <p:spPr>
              <a:xfrm>
                <a:off x="2026045" y="4475250"/>
                <a:ext cx="45686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∧ 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US" sz="24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acc>
                          <m:r>
                            <a:rPr lang="en-US" sz="24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∨</m:t>
                          </m:r>
                          <m:acc>
                            <m:accPr>
                              <m:chr m:val="̅"/>
                              <m:ctrlPr>
                                <a:rPr lang="en-US" sz="24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US" sz="24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∧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US" sz="240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acc>
                          <m:r>
                            <a:rPr lang="en-US" sz="24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∨</m:t>
                          </m:r>
                          <m:acc>
                            <m:accPr>
                              <m:chr m:val="̅"/>
                              <m:ctrlPr>
                                <a:rPr lang="en-US" sz="240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US" sz="24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∧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US" sz="240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acc>
                          <m:r>
                            <a:rPr lang="en-US" sz="24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∨</m:t>
                          </m:r>
                          <m:acc>
                            <m:accPr>
                              <m:chr m:val="̅"/>
                              <m:ctrlPr>
                                <a:rPr lang="en-US" sz="240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240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5</m:t>
                                  </m:r>
                                </m:sub>
                              </m:sSub>
                            </m:e>
                          </m:acc>
                        </m:e>
                      </m:d>
                    </m:oMath>
                  </m:oMathPara>
                </a14:m>
                <a:endParaRPr lang="en-US" sz="240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922728A-744B-4B75-9691-DF1F0F76B2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6045" y="4475250"/>
                <a:ext cx="4568623" cy="369332"/>
              </a:xfrm>
              <a:prstGeom prst="rect">
                <a:avLst/>
              </a:prstGeom>
              <a:blipFill>
                <a:blip r:embed="rId4"/>
                <a:stretch>
                  <a:fillRect l="-667" b="-163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0C69AD3-7D15-4D34-815B-E00A51829DFB}"/>
                  </a:ext>
                </a:extLst>
              </p:cNvPr>
              <p:cNvSpPr txBox="1"/>
              <p:nvPr/>
            </p:nvSpPr>
            <p:spPr>
              <a:xfrm>
                <a:off x="2026045" y="4973455"/>
                <a:ext cx="307103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∧ 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US" sz="24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acc>
                          <m:r>
                            <a:rPr lang="en-US" sz="24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∨</m:t>
                          </m:r>
                          <m:acc>
                            <m:accPr>
                              <m:chr m:val="̅"/>
                              <m:ctrlPr>
                                <a:rPr lang="en-US" sz="24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US" sz="24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∧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US" sz="240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acc>
                          <m:r>
                            <a:rPr lang="en-US" sz="24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∨</m:t>
                          </m:r>
                          <m:acc>
                            <m:accPr>
                              <m:chr m:val="̅"/>
                              <m:ctrlPr>
                                <a:rPr lang="en-US" sz="240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5</m:t>
                                  </m:r>
                                </m:sub>
                              </m:sSub>
                            </m:e>
                          </m:acc>
                        </m:e>
                      </m:d>
                    </m:oMath>
                  </m:oMathPara>
                </a14:m>
                <a:endParaRPr lang="en-US" sz="240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0C69AD3-7D15-4D34-815B-E00A51829D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6045" y="4973455"/>
                <a:ext cx="3071034" cy="369332"/>
              </a:xfrm>
              <a:prstGeom prst="rect">
                <a:avLst/>
              </a:prstGeom>
              <a:blipFill>
                <a:blip r:embed="rId5"/>
                <a:stretch>
                  <a:fillRect l="-1190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EFC313B-A82B-4D13-8F70-B06D317359DB}"/>
                  </a:ext>
                </a:extLst>
              </p:cNvPr>
              <p:cNvSpPr txBox="1"/>
              <p:nvPr/>
            </p:nvSpPr>
            <p:spPr>
              <a:xfrm>
                <a:off x="2026044" y="5459099"/>
                <a:ext cx="157344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∧ 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US" sz="24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e>
                          </m:acc>
                          <m:r>
                            <a:rPr lang="en-US" sz="24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∨</m:t>
                          </m:r>
                          <m:acc>
                            <m:accPr>
                              <m:chr m:val="̅"/>
                              <m:ctrlPr>
                                <a:rPr lang="en-US" sz="24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5</m:t>
                                  </m:r>
                                </m:sub>
                              </m:sSub>
                            </m:e>
                          </m:acc>
                        </m:e>
                      </m:d>
                    </m:oMath>
                  </m:oMathPara>
                </a14:m>
                <a:endParaRPr lang="en-US" sz="240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EFC313B-A82B-4D13-8F70-B06D317359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6044" y="5459099"/>
                <a:ext cx="1573444" cy="369332"/>
              </a:xfrm>
              <a:prstGeom prst="rect">
                <a:avLst/>
              </a:prstGeom>
              <a:blipFill>
                <a:blip r:embed="rId6"/>
                <a:stretch>
                  <a:fillRect l="-3101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FCDE5678-100E-4EE1-9E33-FD66E51F0346}"/>
              </a:ext>
            </a:extLst>
          </p:cNvPr>
          <p:cNvSpPr txBox="1"/>
          <p:nvPr/>
        </p:nvSpPr>
        <p:spPr>
          <a:xfrm>
            <a:off x="8605511" y="4793788"/>
            <a:ext cx="28326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Unsatisfiable</a:t>
            </a:r>
          </a:p>
        </p:txBody>
      </p:sp>
    </p:spTree>
    <p:extLst>
      <p:ext uri="{BB962C8B-B14F-4D97-AF65-F5344CB8AC3E}">
        <p14:creationId xmlns:p14="http://schemas.microsoft.com/office/powerpoint/2010/main" val="1948917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theme/theme1.xml><?xml version="1.0" encoding="utf-8"?>
<a:theme xmlns:a="http://schemas.openxmlformats.org/drawingml/2006/main" name="FrostyVTI">
  <a:themeElements>
    <a:clrScheme name="AnalogousFromDarkSeedLeftStep">
      <a:dk1>
        <a:srgbClr val="000000"/>
      </a:dk1>
      <a:lt1>
        <a:srgbClr val="FFFFFF"/>
      </a:lt1>
      <a:dk2>
        <a:srgbClr val="1C2B32"/>
      </a:dk2>
      <a:lt2>
        <a:srgbClr val="E2E8E2"/>
      </a:lt2>
      <a:accent1>
        <a:srgbClr val="D838D6"/>
      </a:accent1>
      <a:accent2>
        <a:srgbClr val="8526C6"/>
      </a:accent2>
      <a:accent3>
        <a:srgbClr val="5538D8"/>
      </a:accent3>
      <a:accent4>
        <a:srgbClr val="264CC6"/>
      </a:accent4>
      <a:accent5>
        <a:srgbClr val="38A1D8"/>
      </a:accent5>
      <a:accent6>
        <a:srgbClr val="23B6AC"/>
      </a:accent6>
      <a:hlink>
        <a:srgbClr val="3F7DBF"/>
      </a:hlink>
      <a:folHlink>
        <a:srgbClr val="7F7F7F"/>
      </a:folHlink>
    </a:clrScheme>
    <a:fontScheme name="Frosted Leaf">
      <a:majorFont>
        <a:latin typeface="Goudy Old Style"/>
        <a:ea typeface=""/>
        <a:cs typeface=""/>
      </a:majorFont>
      <a:minorFont>
        <a:latin typeface="Avenir Next LT Pro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ostyVTI" id="{DD283BC3-E0B6-4E4B-91CF-F0F54D51BB21}" vid="{3EE220F7-F497-4893-BE1F-7BB1D607421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35861</TotalTime>
  <Words>893</Words>
  <Application>Microsoft Office PowerPoint</Application>
  <PresentationFormat>Widescreen</PresentationFormat>
  <Paragraphs>136</Paragraphs>
  <Slides>18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Arial</vt:lpstr>
      <vt:lpstr>Avenir Next LT Pro</vt:lpstr>
      <vt:lpstr>Calibri</vt:lpstr>
      <vt:lpstr>Cambria Math</vt:lpstr>
      <vt:lpstr>Courier New</vt:lpstr>
      <vt:lpstr>Goudy Old Style</vt:lpstr>
      <vt:lpstr>Wingdings</vt:lpstr>
      <vt:lpstr>FrostyVTI</vt:lpstr>
      <vt:lpstr>Satisfiability Problems</vt:lpstr>
      <vt:lpstr>PowerPoint Presentation</vt:lpstr>
      <vt:lpstr>PowerPoint Presentation</vt:lpstr>
      <vt:lpstr>Propositional Logic</vt:lpstr>
      <vt:lpstr>Satisfiability</vt:lpstr>
      <vt:lpstr>Satisfiability</vt:lpstr>
      <vt:lpstr>Satisfiability: Example</vt:lpstr>
      <vt:lpstr>Satisfiability: Scheduling Meeting</vt:lpstr>
      <vt:lpstr>Satisfiability: Scheduling Meeting</vt:lpstr>
      <vt:lpstr>Hardness of SAT</vt:lpstr>
      <vt:lpstr>Applications of SAT</vt:lpstr>
      <vt:lpstr>SAT Encoding: Pythagorean Triple</vt:lpstr>
      <vt:lpstr>SAT Encoding: Pythagorean Triple</vt:lpstr>
      <vt:lpstr>SAT Encoding: Pythagorean Triple</vt:lpstr>
      <vt:lpstr>SAT Encoding: Graph Coloring</vt:lpstr>
      <vt:lpstr>SAT Encoding: Graph Coloring</vt:lpstr>
      <vt:lpstr>SAT Encoding: Graph Coloring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Graph Neural Networks</dc:title>
  <dc:creator>Plaban Kumar Bhowmick</dc:creator>
  <cp:lastModifiedBy>Plaban Kumar Bhowmick</cp:lastModifiedBy>
  <cp:revision>270</cp:revision>
  <dcterms:created xsi:type="dcterms:W3CDTF">2021-07-28T12:05:26Z</dcterms:created>
  <dcterms:modified xsi:type="dcterms:W3CDTF">2022-10-18T05:39:29Z</dcterms:modified>
</cp:coreProperties>
</file>